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Raleway"/>
      <p:regular r:id="rId52"/>
      <p:bold r:id="rId53"/>
      <p:italic r:id="rId54"/>
      <p:boldItalic r:id="rId55"/>
    </p:embeddedFont>
    <p:embeddedFont>
      <p:font typeface="Noto Sans KR"/>
      <p:regular r:id="rId56"/>
      <p:bold r:id="rId57"/>
    </p:embeddedFont>
    <p:embeddedFont>
      <p:font typeface="Lato"/>
      <p:regular r:id="rId58"/>
      <p:bold r:id="rId59"/>
      <p:italic r:id="rId60"/>
      <p:boldItalic r:id="rId61"/>
    </p:embeddedFont>
    <p:embeddedFont>
      <p:font typeface="IBM Plex Sans KR"/>
      <p:regular r:id="rId62"/>
      <p:bold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B0B122-8B61-4865-82CD-9A96B7CBC354}">
  <a:tblStyle styleId="{6AB0B122-8B61-4865-82CD-9A96B7CBC3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IBMPlexSansKR-regular.fntdata"/><Relationship Id="rId61" Type="http://schemas.openxmlformats.org/officeDocument/2006/relationships/font" Target="fonts/Lato-boldItalic.fntdata"/><Relationship Id="rId20" Type="http://schemas.openxmlformats.org/officeDocument/2006/relationships/slide" Target="slides/slide14.xml"/><Relationship Id="rId63" Type="http://schemas.openxmlformats.org/officeDocument/2006/relationships/font" Target="fonts/IBMPlexSansKR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Lato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Raleway-bold.fntdata"/><Relationship Id="rId52" Type="http://schemas.openxmlformats.org/officeDocument/2006/relationships/font" Target="fonts/Raleway-regular.fntdata"/><Relationship Id="rId11" Type="http://schemas.openxmlformats.org/officeDocument/2006/relationships/slide" Target="slides/slide5.xml"/><Relationship Id="rId55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54" Type="http://schemas.openxmlformats.org/officeDocument/2006/relationships/font" Target="fonts/Raleway-italic.fntdata"/><Relationship Id="rId13" Type="http://schemas.openxmlformats.org/officeDocument/2006/relationships/slide" Target="slides/slide7.xml"/><Relationship Id="rId57" Type="http://schemas.openxmlformats.org/officeDocument/2006/relationships/font" Target="fonts/NotoSansKR-bold.fntdata"/><Relationship Id="rId12" Type="http://schemas.openxmlformats.org/officeDocument/2006/relationships/slide" Target="slides/slide6.xml"/><Relationship Id="rId56" Type="http://schemas.openxmlformats.org/officeDocument/2006/relationships/font" Target="fonts/NotoSansKR-regular.fntdata"/><Relationship Id="rId15" Type="http://schemas.openxmlformats.org/officeDocument/2006/relationships/slide" Target="slides/slide9.xml"/><Relationship Id="rId59" Type="http://schemas.openxmlformats.org/officeDocument/2006/relationships/font" Target="fonts/Lato-bold.fntdata"/><Relationship Id="rId14" Type="http://schemas.openxmlformats.org/officeDocument/2006/relationships/slide" Target="slides/slide8.xml"/><Relationship Id="rId58" Type="http://schemas.openxmlformats.org/officeDocument/2006/relationships/font" Target="fonts/Lat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d09e54c9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4d09e54c9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4d09e54c9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4d09e54c9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d879e3379_1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d879e3379_1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d09e54c96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4d09e54c96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4d879e3379_1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4d879e3379_1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f155dc374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4f155dc37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4d879e3379_1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4d879e3379_1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d879e3379_1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4d879e3379_1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4d879e3379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4d879e3379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4f155dc374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4f155dc374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d09e54c96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d09e54c9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4f155dc37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4f155dc37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4d879e3379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4d879e3379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4f155dc374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4f155dc374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4f155dc374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4f155dc374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4cc84dffd0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4cc84dffd0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4d879e3379_1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4d879e3379_1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4cc84dffd0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4cc84dffd0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4d879e3379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4d879e3379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4cc84dffd0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4cc84dffd0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4d879e3379_1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4d879e3379_1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4cc84dffd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4cc84dffd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4d879e3379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4d879e3379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4cc84dffd0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4cc84dffd0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4d879e3379_1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4d879e3379_1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4cc84dffd0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4cc84dffd0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4d879e3379_1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4d879e3379_1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4f155dc3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4f155dc3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4d879e3379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34d879e3379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4d879e3379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4d879e3379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4f155dc37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34f155dc37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34d879e3379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34d879e3379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d09e54c9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4d09e54c9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34f155dc374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34f155dc374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34d1e1580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34d1e1580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34d1e1580b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34d1e1580b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4d1e1580b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34d1e1580b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34d1e1580bb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34d1e1580bb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4d1e1580bb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4d1e1580bb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4d879e3379_1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4d879e3379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d879e3379_1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d879e3379_1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d09e54c9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d09e54c9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cc84dffd0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cc84dffd0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cc84dffd0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cc84dffd0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0" y="0"/>
            <a:ext cx="3338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11"/>
          <p:cNvGrpSpPr/>
          <p:nvPr/>
        </p:nvGrpSpPr>
        <p:grpSpPr>
          <a:xfrm>
            <a:off x="496341" y="1198531"/>
            <a:ext cx="381291" cy="45826"/>
            <a:chOff x="4580561" y="2589004"/>
            <a:chExt cx="1064464" cy="25200"/>
          </a:xfrm>
        </p:grpSpPr>
        <p:sp>
          <p:nvSpPr>
            <p:cNvPr id="72" name="Google Shape;72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1"/>
          <p:cNvSpPr txBox="1"/>
          <p:nvPr>
            <p:ph type="title"/>
          </p:nvPr>
        </p:nvSpPr>
        <p:spPr>
          <a:xfrm>
            <a:off x="333306" y="1312300"/>
            <a:ext cx="27618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1" name="Google Shape;8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" name="Google Shape;18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2">
  <p:cSld name="SECTION_HEADER_2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1">
  <p:cSld name="SECTION_HEADER_1">
    <p:bg>
      <p:bgPr>
        <a:solidFill>
          <a:srgbClr val="93C47D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0" name="Google Shape;30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p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KR"/>
              <a:buNone/>
              <a:defRPr sz="3600">
                <a:solidFill>
                  <a:schemeClr val="lt1"/>
                </a:solidFill>
                <a:latin typeface="IBM Plex Sans KR"/>
                <a:ea typeface="IBM Plex Sans KR"/>
                <a:cs typeface="IBM Plex Sans KR"/>
                <a:sym typeface="IBM Plex Sans KR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flipH="1" rot="10800000">
            <a:off x="847807" y="962810"/>
            <a:ext cx="745763" cy="63050"/>
            <a:chOff x="4580561" y="2589004"/>
            <a:chExt cx="1064464" cy="25200"/>
          </a:xfrm>
        </p:grpSpPr>
        <p:sp>
          <p:nvSpPr>
            <p:cNvPr id="37" name="Google Shape;37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0" y="0"/>
            <a:ext cx="9144000" cy="80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Google Shape;5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5" name="Google Shape;6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아두이노 엘리베이터 프로젝트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3" name="Google Shape;93;p15"/>
          <p:cNvSpPr txBox="1"/>
          <p:nvPr>
            <p:ph idx="1" type="subTitle"/>
          </p:nvPr>
        </p:nvSpPr>
        <p:spPr>
          <a:xfrm>
            <a:off x="767852" y="21487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3층 엘리베이터 LED 시스템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비트 플래그 기반 구조 - LED 출력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67" name="Google Shape;167;p24"/>
          <p:cNvGraphicFramePr/>
          <p:nvPr/>
        </p:nvGraphicFramePr>
        <p:xfrm>
          <a:off x="309600" y="116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079675"/>
                <a:gridCol w="932000"/>
                <a:gridCol w="932000"/>
                <a:gridCol w="932000"/>
                <a:gridCol w="932000"/>
                <a:gridCol w="932000"/>
                <a:gridCol w="932000"/>
                <a:gridCol w="932000"/>
                <a:gridCol w="932000"/>
              </a:tblGrid>
              <a:tr h="210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7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4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</a:t>
                      </a:r>
                      <a:endParaRPr b="1" sz="24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75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4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call</a:t>
                      </a:r>
                      <a:endParaRPr b="1" sz="24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8" name="Google Shape;168;p24"/>
          <p:cNvSpPr/>
          <p:nvPr/>
        </p:nvSpPr>
        <p:spPr>
          <a:xfrm>
            <a:off x="2512808" y="3453999"/>
            <a:ext cx="563100" cy="5631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990000"/>
                </a:solidFill>
                <a:latin typeface="Noto Sans KR"/>
                <a:ea typeface="Noto Sans KR"/>
                <a:cs typeface="Noto Sans KR"/>
                <a:sym typeface="Noto Sans KR"/>
              </a:rPr>
              <a:t>3층</a:t>
            </a:r>
            <a:endParaRPr b="1" sz="1100">
              <a:solidFill>
                <a:srgbClr val="99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9" name="Google Shape;169;p24"/>
          <p:cNvSpPr/>
          <p:nvPr/>
        </p:nvSpPr>
        <p:spPr>
          <a:xfrm>
            <a:off x="5297533" y="3453999"/>
            <a:ext cx="563100" cy="5631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990000"/>
                </a:solidFill>
                <a:latin typeface="Noto Sans KR"/>
                <a:ea typeface="Noto Sans KR"/>
                <a:cs typeface="Noto Sans KR"/>
                <a:sym typeface="Noto Sans KR"/>
              </a:rPr>
              <a:t>2층</a:t>
            </a:r>
            <a:endParaRPr b="1" sz="1100">
              <a:solidFill>
                <a:srgbClr val="99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0" name="Google Shape;170;p24"/>
          <p:cNvSpPr/>
          <p:nvPr/>
        </p:nvSpPr>
        <p:spPr>
          <a:xfrm>
            <a:off x="8115358" y="3453999"/>
            <a:ext cx="563100" cy="5631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990000"/>
                </a:solidFill>
                <a:latin typeface="Noto Sans KR"/>
                <a:ea typeface="Noto Sans KR"/>
                <a:cs typeface="Noto Sans KR"/>
                <a:sym typeface="Noto Sans KR"/>
              </a:rPr>
              <a:t>1층</a:t>
            </a:r>
            <a:endParaRPr b="1" sz="1100">
              <a:solidFill>
                <a:srgbClr val="99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3432233" y="3453999"/>
            <a:ext cx="563100" cy="5631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4364883" y="3453999"/>
            <a:ext cx="563100" cy="5631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4"/>
          <p:cNvSpPr/>
          <p:nvPr/>
        </p:nvSpPr>
        <p:spPr>
          <a:xfrm>
            <a:off x="7177733" y="3453999"/>
            <a:ext cx="563100" cy="5631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4"/>
          <p:cNvSpPr/>
          <p:nvPr/>
        </p:nvSpPr>
        <p:spPr>
          <a:xfrm>
            <a:off x="6159625" y="3386675"/>
            <a:ext cx="719100" cy="719100"/>
          </a:xfrm>
          <a:prstGeom prst="sun">
            <a:avLst>
              <a:gd fmla="val 18137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4"/>
          <p:cNvSpPr/>
          <p:nvPr/>
        </p:nvSpPr>
        <p:spPr>
          <a:xfrm>
            <a:off x="8115358" y="4213824"/>
            <a:ext cx="563100" cy="5631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5219525" y="4135825"/>
            <a:ext cx="719100" cy="719100"/>
          </a:xfrm>
          <a:prstGeom prst="sun">
            <a:avLst>
              <a:gd fmla="val 1813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24"/>
          <p:cNvSpPr/>
          <p:nvPr/>
        </p:nvSpPr>
        <p:spPr>
          <a:xfrm>
            <a:off x="2434800" y="4135825"/>
            <a:ext cx="719100" cy="719100"/>
          </a:xfrm>
          <a:prstGeom prst="sun">
            <a:avLst>
              <a:gd fmla="val 1813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24"/>
          <p:cNvSpPr/>
          <p:nvPr/>
        </p:nvSpPr>
        <p:spPr>
          <a:xfrm>
            <a:off x="2688450" y="2927275"/>
            <a:ext cx="211800" cy="410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5473175" y="2927275"/>
            <a:ext cx="211800" cy="410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4"/>
          <p:cNvSpPr/>
          <p:nvPr/>
        </p:nvSpPr>
        <p:spPr>
          <a:xfrm>
            <a:off x="6413275" y="2927275"/>
            <a:ext cx="211800" cy="410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720350" y="3524500"/>
            <a:ext cx="128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위치 LED</a:t>
            </a:r>
            <a:endParaRPr b="1" sz="20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720350" y="4249075"/>
            <a:ext cx="1289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호출 LED</a:t>
            </a:r>
            <a:endParaRPr b="1" sz="20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비트 플래그 기반 구조 - </a:t>
            </a:r>
            <a:r>
              <a:rPr lang="ko" sz="2340"/>
              <a:t>LED 출력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88" name="Google Shape;188;p25"/>
          <p:cNvGraphicFramePr/>
          <p:nvPr/>
        </p:nvGraphicFramePr>
        <p:xfrm>
          <a:off x="309600" y="116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724525"/>
                <a:gridCol w="6619100"/>
              </a:tblGrid>
              <a:tr h="27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요소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내용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08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 LED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POS_LED_PINS[i] ← bitRead(pos, i)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08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LED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CALL_LED_PINS[i] </a:t>
                      </a:r>
                      <a:r>
                        <a:rPr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← bitRead(call, 3*i)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08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애니메이션</a:t>
                      </a:r>
                      <a:endParaRPr b="1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 = 0 ↔ pos_snapshot </a:t>
                      </a:r>
                      <a:r>
                        <a:rPr lang="ko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토글만으로 구현</a:t>
                      </a:r>
                      <a:endParaRPr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9" name="Google Shape;189;p25"/>
          <p:cNvSpPr txBox="1"/>
          <p:nvPr/>
        </p:nvSpPr>
        <p:spPr>
          <a:xfrm>
            <a:off x="719425" y="3033725"/>
            <a:ext cx="76059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상태변수(pos, call)만 바꾸면 LED가 변경됨</a:t>
            </a:r>
            <a:endParaRPr sz="17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: LED 제어를 위한 별도 로직이 없음 (단순 갱신 목적을 제외)</a:t>
            </a:r>
            <a:endParaRPr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719451" y="3760775"/>
            <a:ext cx="80508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애니메이션도 pos 하나로 표현 가능</a:t>
            </a:r>
            <a:r>
              <a:rPr lang="ko" sz="1700">
                <a:solidFill>
                  <a:srgbClr val="351C75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b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: LED 깜박임 애니메이션을 위한 별도 상태 변수를 만들지 않고, </a:t>
            </a:r>
            <a:b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기존에 존재하던 pos 값만 임시로 0과 snapshot 사이에서 토글시켜서 깜박임 구현 </a:t>
            </a:r>
            <a:endParaRPr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" name="Google Shape;195;p26"/>
          <p:cNvGraphicFramePr/>
          <p:nvPr/>
        </p:nvGraphicFramePr>
        <p:xfrm>
          <a:off x="309600" y="116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855975"/>
                <a:gridCol w="529225"/>
                <a:gridCol w="6959600"/>
              </a:tblGrid>
              <a:tr h="30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</a:rPr>
                        <a:t>속도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</a:rPr>
                        <a:t>비트 연산은</a:t>
                      </a:r>
                      <a:r>
                        <a:rPr lang="ko">
                          <a:solidFill>
                            <a:srgbClr val="434343"/>
                          </a:solidFill>
                        </a:rPr>
                        <a:t> 배열 인덱싱이나 조건문 분기보다 </a:t>
                      </a:r>
                      <a:r>
                        <a:rPr b="1" lang="ko">
                          <a:solidFill>
                            <a:srgbClr val="434343"/>
                          </a:solidFill>
                        </a:rPr>
                        <a:t>빠름</a:t>
                      </a:r>
                      <a:r>
                        <a:rPr lang="ko">
                          <a:solidFill>
                            <a:srgbClr val="434343"/>
                          </a:solidFill>
                        </a:rPr>
                        <a:t>.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</a:rPr>
                        <a:t>상태 판단, 출력 여부 결정 등을 단일 연산으로 처리할 수 있음.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0822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</a:rPr>
                        <a:t>단순성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gridSpan="2"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</a:rPr>
                        <a:t>상태 표현이 </a:t>
                      </a:r>
                      <a:r>
                        <a:rPr b="1" lang="ko">
                          <a:solidFill>
                            <a:srgbClr val="434343"/>
                          </a:solidFill>
                        </a:rPr>
                        <a:t>pos와 call 두 변수로 통합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</a:rPr>
                        <a:t>LED 출력이나 호출 처리 로직이 별도 조건 없이 </a:t>
                      </a:r>
                      <a:r>
                        <a:rPr b="1" lang="ko">
                          <a:solidFill>
                            <a:srgbClr val="434343"/>
                          </a:solidFill>
                        </a:rPr>
                        <a:t>자동 연동</a:t>
                      </a:r>
                      <a:r>
                        <a:rPr lang="ko">
                          <a:solidFill>
                            <a:srgbClr val="434343"/>
                          </a:solidFill>
                        </a:rPr>
                        <a:t>됨</a:t>
                      </a:r>
                      <a:endParaRPr b="1"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 rowSpan="2" hMerge="1"/>
              </a:tr>
              <a:tr h="308225">
                <a:tc vMerge="1"/>
                <a:tc gridSpan="2" vMerge="1"/>
                <a:tc hMerge="1" vMerge="1"/>
              </a:tr>
              <a:tr h="549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</a:rPr>
                        <a:t>확장성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</a:rPr>
                        <a:t>코드의 구조를 그대로 유지하고 byte를 </a:t>
                      </a:r>
                      <a:r>
                        <a:rPr b="1" lang="ko">
                          <a:solidFill>
                            <a:srgbClr val="434343"/>
                          </a:solidFill>
                        </a:rPr>
                        <a:t>unsigned long long</a:t>
                      </a:r>
                      <a:r>
                        <a:rPr lang="ko">
                          <a:solidFill>
                            <a:srgbClr val="434343"/>
                          </a:solidFill>
                        </a:rPr>
                        <a:t>으로 바꾸면 </a:t>
                      </a:r>
                      <a:r>
                        <a:rPr b="1" lang="ko">
                          <a:solidFill>
                            <a:srgbClr val="434343"/>
                          </a:solidFill>
                        </a:rPr>
                        <a:t>최대 22층</a:t>
                      </a:r>
                      <a:r>
                        <a:rPr lang="ko">
                          <a:solidFill>
                            <a:srgbClr val="434343"/>
                          </a:solidFill>
                        </a:rPr>
                        <a:t>까지 표현 가능하며, 시프트 레지스터를 활용하여 핀 수에 상관없이 LED를 확장 가능 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  <a:tr h="308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</a:rPr>
                        <a:t>일관성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</a:rPr>
                        <a:t>호출 등록, 정지 판단, LED 제어 등 모든 기능이 비트 기반 연산으로 처리</a:t>
                      </a:r>
                      <a:endParaRPr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</a:tbl>
          </a:graphicData>
        </a:graphic>
      </p:graphicFrame>
      <p:sp>
        <p:nvSpPr>
          <p:cNvPr id="196" name="Google Shape;196;p2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비트 </a:t>
            </a:r>
            <a:r>
              <a:rPr lang="ko" sz="2340"/>
              <a:t>플래그 기반 구조</a:t>
            </a:r>
            <a:r>
              <a:rPr lang="ko" sz="2340"/>
              <a:t> - </a:t>
            </a:r>
            <a:r>
              <a:rPr lang="ko" sz="2340"/>
              <a:t>장점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</a:t>
            </a: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. 기능 </a:t>
            </a:r>
            <a:r>
              <a:rPr lang="ko"/>
              <a:t>설명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현실 엘리베이터와 규칙 비교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현실 엘리베이터와 규칙 비교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12" name="Google Shape;212;p29"/>
          <p:cNvGraphicFramePr/>
          <p:nvPr/>
        </p:nvGraphicFramePr>
        <p:xfrm>
          <a:off x="466775" y="12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380050"/>
                <a:gridCol w="678450"/>
                <a:gridCol w="2930525"/>
                <a:gridCol w="3168350"/>
              </a:tblGrid>
              <a:tr h="416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항목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현실 엘리베이터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본 프로젝트의 User Requirement 설정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235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취소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외부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불가</a:t>
                      </a: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(※ 일부 시스템에서는 가능)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가능 (토글 방식으로 취소 가능)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235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내부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불가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불가 (한 번 누르면 도착 시 해제)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235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해제 시점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외부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이동 방향이 호출 방향과 같을 때만 해제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동일 (방향 일치 시 해제)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498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내부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도착 시 항상 해제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동일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149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중 입력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가능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가능 (loop 내 비동기 처리로 구현)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49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방향 전환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방향에 호출이 없으면 반대 방향으로 전환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동일 (호출 비트 기반 판단)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49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동작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LED </a:t>
                      </a: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점등 또는 실제 문 열림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상태값(</a:t>
                      </a: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</a:t>
                      </a: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) 토글을 통한 LED 애니메이션 처리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기능 리스트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기능 리스트</a:t>
            </a:r>
            <a:endParaRPr/>
          </a:p>
        </p:txBody>
      </p:sp>
      <p:graphicFrame>
        <p:nvGraphicFramePr>
          <p:cNvPr id="223" name="Google Shape;223;p31"/>
          <p:cNvGraphicFramePr/>
          <p:nvPr/>
        </p:nvGraphicFramePr>
        <p:xfrm>
          <a:off x="468000" y="11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465175"/>
                <a:gridCol w="2131400"/>
                <a:gridCol w="5561025"/>
              </a:tblGrid>
              <a:tr h="2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#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분류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System Requirements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1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호출 등록 및 사용자 취소 처리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1-1. 외부 및 내부버튼으로 호출을 등록하는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1-2. 외부 버튼을 다시 눌러 호출을 취소하는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2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LED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를 통한 상태 출력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2-1. 현재 위치에 따라 위치 LED를 표시하는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2-2. 호출 상태에 따라 호출 LED를 표시하는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3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방향 판단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3-1. 위치 및 호출 상태를 기반으로 이동 방향을 판단하는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3-2. 최상층/최하층 도달 시 자동으로 방향을 전환하는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3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4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이동 및 정지 판단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4-1. 다음 이동 주기에 이동 여부를 판단하는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4-2. 정규층이 아닌 층(층 사이)에서는 정지하지 않는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5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호출 해제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5-1. 도착한 층에서 호출을 해제하는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6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문 열림 애니메이션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6-1. 호출 처리 후 문이 열리는 동작을 표현하는 기능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1) </a:t>
            </a:r>
            <a:r>
              <a:rPr lang="ko"/>
              <a:t>호출 등록 및 사용자 취소 처리 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ko" sz="2340"/>
              <a:t>1-1) 외부 및 내부</a:t>
            </a:r>
            <a:r>
              <a:rPr lang="ko" sz="2340"/>
              <a:t>버튼으로 호출을 등록하는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4" name="Google Shape;234;p33"/>
          <p:cNvSpPr txBox="1"/>
          <p:nvPr/>
        </p:nvSpPr>
        <p:spPr>
          <a:xfrm>
            <a:off x="5016275" y="1860650"/>
            <a:ext cx="4084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각 층의 </a:t>
            </a:r>
            <a:r>
              <a:rPr b="1"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외부 호출 버튼(상행/하행)</a:t>
            </a: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을 누르면 엘리베이터가 해당 방향의 호출을 등록한다.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5016275" y="2829887"/>
            <a:ext cx="4084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내부 버튼</a:t>
            </a: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을 누르면 해당 층으로 이동 요청이 등록된다.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36" name="Google Shape;236;p33"/>
          <p:cNvSpPr txBox="1"/>
          <p:nvPr/>
        </p:nvSpPr>
        <p:spPr>
          <a:xfrm>
            <a:off x="5016275" y="3600541"/>
            <a:ext cx="40842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여러 호출을 동시에 등록할 수 있다.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50" y="1083475"/>
            <a:ext cx="4370075" cy="37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1. </a:t>
            </a: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회로 구성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/>
        </p:nvSpPr>
        <p:spPr>
          <a:xfrm>
            <a:off x="4464475" y="2199450"/>
            <a:ext cx="4536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외부 호출</a:t>
            </a:r>
            <a:r>
              <a:rPr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버튼을 다시 누르면 해당 호출이 취소된다.</a:t>
            </a:r>
            <a:endParaRPr sz="20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3" name="Google Shape;243;p34"/>
          <p:cNvSpPr txBox="1"/>
          <p:nvPr/>
        </p:nvSpPr>
        <p:spPr>
          <a:xfrm>
            <a:off x="4464475" y="3075225"/>
            <a:ext cx="4674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내부 호출</a:t>
            </a:r>
            <a:r>
              <a:rPr lang="ko" sz="20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은 한 번 등록하면 취소할 수 없으며, 도착 시 자동으로 해제된다.</a:t>
            </a:r>
            <a:endParaRPr sz="20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>
            <a:off x="2314546" y="2010734"/>
            <a:ext cx="535082" cy="535082"/>
            <a:chOff x="1927746" y="1861570"/>
            <a:chExt cx="313500" cy="313500"/>
          </a:xfrm>
        </p:grpSpPr>
        <p:sp>
          <p:nvSpPr>
            <p:cNvPr id="245" name="Google Shape;245;p34"/>
            <p:cNvSpPr/>
            <p:nvPr/>
          </p:nvSpPr>
          <p:spPr>
            <a:xfrm>
              <a:off x="1927746" y="1861570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038250" y="1942927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7" name="Google Shape;247;p34"/>
          <p:cNvGrpSpPr/>
          <p:nvPr/>
        </p:nvGrpSpPr>
        <p:grpSpPr>
          <a:xfrm>
            <a:off x="1516365" y="2010624"/>
            <a:ext cx="535082" cy="535082"/>
            <a:chOff x="1460098" y="1861506"/>
            <a:chExt cx="313500" cy="313500"/>
          </a:xfrm>
        </p:grpSpPr>
        <p:sp>
          <p:nvSpPr>
            <p:cNvPr id="248" name="Google Shape;248;p34"/>
            <p:cNvSpPr/>
            <p:nvPr/>
          </p:nvSpPr>
          <p:spPr>
            <a:xfrm rot="10800000">
              <a:off x="1569177" y="1943017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9" name="Google Shape;249;p34"/>
            <p:cNvSpPr/>
            <p:nvPr/>
          </p:nvSpPr>
          <p:spPr>
            <a:xfrm rot="10800000">
              <a:off x="1460098" y="1861506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0" name="Google Shape;250;p34"/>
            <p:cNvSpPr/>
            <p:nvPr/>
          </p:nvSpPr>
          <p:spPr>
            <a:xfrm rot="10800000">
              <a:off x="1565295" y="1943051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51" name="Google Shape;251;p34"/>
          <p:cNvGrpSpPr/>
          <p:nvPr/>
        </p:nvGrpSpPr>
        <p:grpSpPr>
          <a:xfrm>
            <a:off x="3162876" y="2010748"/>
            <a:ext cx="535082" cy="535082"/>
            <a:chOff x="992444" y="1861483"/>
            <a:chExt cx="313500" cy="313500"/>
          </a:xfrm>
        </p:grpSpPr>
        <p:sp>
          <p:nvSpPr>
            <p:cNvPr id="252" name="Google Shape;252;p34"/>
            <p:cNvSpPr/>
            <p:nvPr/>
          </p:nvSpPr>
          <p:spPr>
            <a:xfrm rot="10800000">
              <a:off x="992444" y="1861483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3" name="Google Shape;253;p34"/>
            <p:cNvSpPr/>
            <p:nvPr/>
          </p:nvSpPr>
          <p:spPr>
            <a:xfrm rot="5400000">
              <a:off x="1092466" y="1961355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54" name="Google Shape;254;p34"/>
          <p:cNvGrpSpPr/>
          <p:nvPr/>
        </p:nvGrpSpPr>
        <p:grpSpPr>
          <a:xfrm>
            <a:off x="2314546" y="3008884"/>
            <a:ext cx="535082" cy="535082"/>
            <a:chOff x="1927746" y="1861570"/>
            <a:chExt cx="313500" cy="313500"/>
          </a:xfrm>
        </p:grpSpPr>
        <p:sp>
          <p:nvSpPr>
            <p:cNvPr id="255" name="Google Shape;255;p34"/>
            <p:cNvSpPr/>
            <p:nvPr/>
          </p:nvSpPr>
          <p:spPr>
            <a:xfrm>
              <a:off x="1927746" y="1861570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038250" y="1942927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57" name="Google Shape;257;p34"/>
          <p:cNvGrpSpPr/>
          <p:nvPr/>
        </p:nvGrpSpPr>
        <p:grpSpPr>
          <a:xfrm>
            <a:off x="1516365" y="3008774"/>
            <a:ext cx="535082" cy="535082"/>
            <a:chOff x="1460098" y="1861506"/>
            <a:chExt cx="313500" cy="313500"/>
          </a:xfrm>
        </p:grpSpPr>
        <p:sp>
          <p:nvSpPr>
            <p:cNvPr id="258" name="Google Shape;258;p34"/>
            <p:cNvSpPr/>
            <p:nvPr/>
          </p:nvSpPr>
          <p:spPr>
            <a:xfrm rot="10800000">
              <a:off x="1569177" y="1943017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9" name="Google Shape;259;p34"/>
            <p:cNvSpPr/>
            <p:nvPr/>
          </p:nvSpPr>
          <p:spPr>
            <a:xfrm rot="10800000">
              <a:off x="1460098" y="1861506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0" name="Google Shape;260;p34"/>
            <p:cNvSpPr/>
            <p:nvPr/>
          </p:nvSpPr>
          <p:spPr>
            <a:xfrm rot="10800000">
              <a:off x="1565295" y="1943051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1" name="Google Shape;261;p34"/>
          <p:cNvGrpSpPr/>
          <p:nvPr/>
        </p:nvGrpSpPr>
        <p:grpSpPr>
          <a:xfrm>
            <a:off x="3162876" y="3008773"/>
            <a:ext cx="535082" cy="535082"/>
            <a:chOff x="992444" y="1861483"/>
            <a:chExt cx="313500" cy="313500"/>
          </a:xfrm>
        </p:grpSpPr>
        <p:sp>
          <p:nvSpPr>
            <p:cNvPr id="262" name="Google Shape;262;p34"/>
            <p:cNvSpPr/>
            <p:nvPr/>
          </p:nvSpPr>
          <p:spPr>
            <a:xfrm rot="10800000">
              <a:off x="992444" y="1861483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3" name="Google Shape;263;p34"/>
            <p:cNvSpPr/>
            <p:nvPr/>
          </p:nvSpPr>
          <p:spPr>
            <a:xfrm rot="5400000">
              <a:off x="1092466" y="1961355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64" name="Google Shape;264;p34"/>
          <p:cNvSpPr/>
          <p:nvPr/>
        </p:nvSpPr>
        <p:spPr>
          <a:xfrm>
            <a:off x="2083550" y="3688325"/>
            <a:ext cx="231000" cy="223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65" name="Google Shape;265;p34"/>
          <p:cNvGrpSpPr/>
          <p:nvPr/>
        </p:nvGrpSpPr>
        <p:grpSpPr>
          <a:xfrm>
            <a:off x="2314546" y="4006909"/>
            <a:ext cx="535082" cy="535082"/>
            <a:chOff x="1927746" y="1861570"/>
            <a:chExt cx="313500" cy="313500"/>
          </a:xfrm>
        </p:grpSpPr>
        <p:sp>
          <p:nvSpPr>
            <p:cNvPr id="266" name="Google Shape;266;p34"/>
            <p:cNvSpPr/>
            <p:nvPr/>
          </p:nvSpPr>
          <p:spPr>
            <a:xfrm>
              <a:off x="1927746" y="1861570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2038250" y="1942927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8" name="Google Shape;268;p34"/>
          <p:cNvGrpSpPr/>
          <p:nvPr/>
        </p:nvGrpSpPr>
        <p:grpSpPr>
          <a:xfrm>
            <a:off x="1516365" y="4006799"/>
            <a:ext cx="535082" cy="535082"/>
            <a:chOff x="1460098" y="1861506"/>
            <a:chExt cx="313500" cy="313500"/>
          </a:xfrm>
        </p:grpSpPr>
        <p:sp>
          <p:nvSpPr>
            <p:cNvPr id="269" name="Google Shape;269;p34"/>
            <p:cNvSpPr/>
            <p:nvPr/>
          </p:nvSpPr>
          <p:spPr>
            <a:xfrm rot="10800000">
              <a:off x="1569177" y="1943017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0" name="Google Shape;270;p34"/>
            <p:cNvSpPr/>
            <p:nvPr/>
          </p:nvSpPr>
          <p:spPr>
            <a:xfrm rot="10800000">
              <a:off x="1460098" y="1861506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1" name="Google Shape;271;p34"/>
            <p:cNvSpPr/>
            <p:nvPr/>
          </p:nvSpPr>
          <p:spPr>
            <a:xfrm rot="10800000">
              <a:off x="1565295" y="1943051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2" name="Google Shape;272;p34"/>
          <p:cNvGrpSpPr/>
          <p:nvPr/>
        </p:nvGrpSpPr>
        <p:grpSpPr>
          <a:xfrm>
            <a:off x="3162876" y="4006798"/>
            <a:ext cx="535082" cy="535082"/>
            <a:chOff x="992444" y="1861483"/>
            <a:chExt cx="313500" cy="313500"/>
          </a:xfrm>
        </p:grpSpPr>
        <p:sp>
          <p:nvSpPr>
            <p:cNvPr id="273" name="Google Shape;273;p34"/>
            <p:cNvSpPr/>
            <p:nvPr/>
          </p:nvSpPr>
          <p:spPr>
            <a:xfrm rot="10800000">
              <a:off x="992444" y="1861483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4" name="Google Shape;274;p34"/>
            <p:cNvSpPr/>
            <p:nvPr/>
          </p:nvSpPr>
          <p:spPr>
            <a:xfrm rot="5400000">
              <a:off x="1092466" y="1961355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275" name="Google Shape;275;p34"/>
          <p:cNvCxnSpPr/>
          <p:nvPr/>
        </p:nvCxnSpPr>
        <p:spPr>
          <a:xfrm>
            <a:off x="3026900" y="2107875"/>
            <a:ext cx="0" cy="2373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34"/>
          <p:cNvSpPr/>
          <p:nvPr/>
        </p:nvSpPr>
        <p:spPr>
          <a:xfrm>
            <a:off x="3314913" y="3688325"/>
            <a:ext cx="231000" cy="223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34"/>
          <p:cNvSpPr/>
          <p:nvPr/>
        </p:nvSpPr>
        <p:spPr>
          <a:xfrm>
            <a:off x="2083550" y="2688750"/>
            <a:ext cx="231000" cy="223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34"/>
          <p:cNvSpPr/>
          <p:nvPr/>
        </p:nvSpPr>
        <p:spPr>
          <a:xfrm>
            <a:off x="3314913" y="2688750"/>
            <a:ext cx="231000" cy="223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34"/>
          <p:cNvSpPr/>
          <p:nvPr/>
        </p:nvSpPr>
        <p:spPr>
          <a:xfrm>
            <a:off x="1751742" y="1485700"/>
            <a:ext cx="894600" cy="304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외부</a:t>
            </a:r>
            <a:endParaRPr b="1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0" name="Google Shape;280;p34"/>
          <p:cNvSpPr/>
          <p:nvPr/>
        </p:nvSpPr>
        <p:spPr>
          <a:xfrm>
            <a:off x="2983105" y="1485700"/>
            <a:ext cx="894600" cy="304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내부</a:t>
            </a:r>
            <a:endParaRPr b="1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1" name="Google Shape;281;p34"/>
          <p:cNvSpPr txBox="1"/>
          <p:nvPr/>
        </p:nvSpPr>
        <p:spPr>
          <a:xfrm>
            <a:off x="310700" y="3068525"/>
            <a:ext cx="980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1번 클릭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2" name="Google Shape;282;p34"/>
          <p:cNvSpPr txBox="1"/>
          <p:nvPr/>
        </p:nvSpPr>
        <p:spPr>
          <a:xfrm>
            <a:off x="310700" y="4064675"/>
            <a:ext cx="980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2</a:t>
            </a: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번 클릭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3" name="Google Shape;283;p34"/>
          <p:cNvSpPr txBox="1"/>
          <p:nvPr/>
        </p:nvSpPr>
        <p:spPr>
          <a:xfrm>
            <a:off x="310700" y="2096800"/>
            <a:ext cx="1076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초기상태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4" name="Google Shape;284;p3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1-2) </a:t>
            </a:r>
            <a:r>
              <a:rPr lang="ko" sz="2340"/>
              <a:t>외부 버튼을 다시 눌러 호출을 취소하는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2) LED</a:t>
            </a:r>
            <a:r>
              <a:rPr lang="ko"/>
              <a:t>를 통한 상태</a:t>
            </a:r>
            <a:r>
              <a:rPr lang="ko"/>
              <a:t> </a:t>
            </a:r>
            <a:r>
              <a:rPr lang="ko"/>
              <a:t>출력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/>
          <p:nvPr/>
        </p:nvSpPr>
        <p:spPr>
          <a:xfrm>
            <a:off x="1082863" y="1112100"/>
            <a:ext cx="2439000" cy="35931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3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2-1)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현재 위치에 따라 위치 LED를 표시하는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96" name="Google Shape;296;p36"/>
          <p:cNvSpPr/>
          <p:nvPr/>
        </p:nvSpPr>
        <p:spPr>
          <a:xfrm flipH="1" rot="10800000">
            <a:off x="2092569" y="2815073"/>
            <a:ext cx="401100" cy="4011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36"/>
          <p:cNvSpPr/>
          <p:nvPr/>
        </p:nvSpPr>
        <p:spPr>
          <a:xfrm flipH="1" rot="10800000">
            <a:off x="2146838" y="426749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36"/>
          <p:cNvSpPr/>
          <p:nvPr/>
        </p:nvSpPr>
        <p:spPr>
          <a:xfrm flipH="1" rot="10800000">
            <a:off x="2146838" y="3346889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36"/>
          <p:cNvSpPr/>
          <p:nvPr/>
        </p:nvSpPr>
        <p:spPr>
          <a:xfrm flipH="1" rot="10800000">
            <a:off x="2146838" y="3807192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36"/>
          <p:cNvSpPr/>
          <p:nvPr/>
        </p:nvSpPr>
        <p:spPr>
          <a:xfrm flipH="1" rot="10800000">
            <a:off x="2146838" y="1468553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36"/>
          <p:cNvSpPr/>
          <p:nvPr/>
        </p:nvSpPr>
        <p:spPr>
          <a:xfrm flipH="1" rot="10800000">
            <a:off x="2146838" y="1928863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6"/>
          <p:cNvSpPr/>
          <p:nvPr/>
        </p:nvSpPr>
        <p:spPr>
          <a:xfrm flipH="1" rot="10800000">
            <a:off x="2146838" y="238916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6"/>
          <p:cNvSpPr/>
          <p:nvPr/>
        </p:nvSpPr>
        <p:spPr>
          <a:xfrm flipH="1">
            <a:off x="1590675" y="1468440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6"/>
          <p:cNvSpPr/>
          <p:nvPr/>
        </p:nvSpPr>
        <p:spPr>
          <a:xfrm flipH="1">
            <a:off x="1590675" y="238911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36"/>
          <p:cNvSpPr/>
          <p:nvPr/>
        </p:nvSpPr>
        <p:spPr>
          <a:xfrm flipH="1">
            <a:off x="1590675" y="1928778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6"/>
          <p:cNvSpPr/>
          <p:nvPr/>
        </p:nvSpPr>
        <p:spPr>
          <a:xfrm flipH="1">
            <a:off x="1590675" y="426759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36"/>
          <p:cNvSpPr/>
          <p:nvPr/>
        </p:nvSpPr>
        <p:spPr>
          <a:xfrm flipH="1">
            <a:off x="1590675" y="3807250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36"/>
          <p:cNvSpPr/>
          <p:nvPr/>
        </p:nvSpPr>
        <p:spPr>
          <a:xfrm flipH="1">
            <a:off x="1590675" y="3346912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6"/>
          <p:cNvSpPr/>
          <p:nvPr/>
        </p:nvSpPr>
        <p:spPr>
          <a:xfrm flipH="1">
            <a:off x="1590675" y="286801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36"/>
          <p:cNvSpPr/>
          <p:nvPr/>
        </p:nvSpPr>
        <p:spPr>
          <a:xfrm flipH="1">
            <a:off x="1539049" y="3284602"/>
            <a:ext cx="401100" cy="4011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36"/>
          <p:cNvSpPr/>
          <p:nvPr/>
        </p:nvSpPr>
        <p:spPr>
          <a:xfrm flipH="1">
            <a:off x="1037150" y="1468440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36"/>
          <p:cNvSpPr/>
          <p:nvPr/>
        </p:nvSpPr>
        <p:spPr>
          <a:xfrm flipH="1">
            <a:off x="1037150" y="238911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36"/>
          <p:cNvSpPr/>
          <p:nvPr/>
        </p:nvSpPr>
        <p:spPr>
          <a:xfrm flipH="1">
            <a:off x="1037150" y="1928778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6"/>
          <p:cNvSpPr/>
          <p:nvPr/>
        </p:nvSpPr>
        <p:spPr>
          <a:xfrm flipH="1">
            <a:off x="1037150" y="426759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36"/>
          <p:cNvSpPr/>
          <p:nvPr/>
        </p:nvSpPr>
        <p:spPr>
          <a:xfrm flipH="1" rot="10800000">
            <a:off x="1037147" y="3328365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6"/>
          <p:cNvSpPr/>
          <p:nvPr/>
        </p:nvSpPr>
        <p:spPr>
          <a:xfrm flipH="1">
            <a:off x="1037150" y="286801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6"/>
          <p:cNvSpPr/>
          <p:nvPr/>
        </p:nvSpPr>
        <p:spPr>
          <a:xfrm flipH="1" rot="10800000">
            <a:off x="984199" y="3745038"/>
            <a:ext cx="401100" cy="4011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6"/>
          <p:cNvSpPr/>
          <p:nvPr/>
        </p:nvSpPr>
        <p:spPr>
          <a:xfrm flipH="1">
            <a:off x="505550" y="1468440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36"/>
          <p:cNvSpPr/>
          <p:nvPr/>
        </p:nvSpPr>
        <p:spPr>
          <a:xfrm flipH="1">
            <a:off x="505550" y="238911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6"/>
          <p:cNvSpPr/>
          <p:nvPr/>
        </p:nvSpPr>
        <p:spPr>
          <a:xfrm flipH="1">
            <a:off x="505550" y="1928778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36"/>
          <p:cNvSpPr/>
          <p:nvPr/>
        </p:nvSpPr>
        <p:spPr>
          <a:xfrm flipH="1">
            <a:off x="505550" y="3807250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36"/>
          <p:cNvSpPr/>
          <p:nvPr/>
        </p:nvSpPr>
        <p:spPr>
          <a:xfrm flipH="1">
            <a:off x="505550" y="3346912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6"/>
          <p:cNvSpPr/>
          <p:nvPr/>
        </p:nvSpPr>
        <p:spPr>
          <a:xfrm flipH="1">
            <a:off x="505550" y="2868016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36"/>
          <p:cNvSpPr/>
          <p:nvPr/>
        </p:nvSpPr>
        <p:spPr>
          <a:xfrm flipH="1" rot="10800000">
            <a:off x="453919" y="4241923"/>
            <a:ext cx="401100" cy="4011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36"/>
          <p:cNvSpPr/>
          <p:nvPr/>
        </p:nvSpPr>
        <p:spPr>
          <a:xfrm flipH="1" rot="10800000">
            <a:off x="2696917" y="4285473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36"/>
          <p:cNvSpPr/>
          <p:nvPr/>
        </p:nvSpPr>
        <p:spPr>
          <a:xfrm flipH="1" rot="10800000">
            <a:off x="2696917" y="336479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36"/>
          <p:cNvSpPr/>
          <p:nvPr/>
        </p:nvSpPr>
        <p:spPr>
          <a:xfrm flipH="1" rot="10800000">
            <a:off x="2696917" y="3825135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36"/>
          <p:cNvSpPr/>
          <p:nvPr/>
        </p:nvSpPr>
        <p:spPr>
          <a:xfrm flipH="1" rot="10800000">
            <a:off x="2696917" y="1486318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36"/>
          <p:cNvSpPr/>
          <p:nvPr/>
        </p:nvSpPr>
        <p:spPr>
          <a:xfrm flipH="1" rot="10800000">
            <a:off x="2696917" y="1946663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36"/>
          <p:cNvSpPr/>
          <p:nvPr/>
        </p:nvSpPr>
        <p:spPr>
          <a:xfrm flipH="1" rot="10800000">
            <a:off x="2696917" y="2407001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36"/>
          <p:cNvSpPr/>
          <p:nvPr/>
        </p:nvSpPr>
        <p:spPr>
          <a:xfrm flipH="1" rot="10800000">
            <a:off x="2696917" y="2885898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36"/>
          <p:cNvSpPr/>
          <p:nvPr/>
        </p:nvSpPr>
        <p:spPr>
          <a:xfrm flipH="1" rot="10800000">
            <a:off x="2642644" y="2363411"/>
            <a:ext cx="401100" cy="4011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36"/>
          <p:cNvSpPr/>
          <p:nvPr/>
        </p:nvSpPr>
        <p:spPr>
          <a:xfrm flipH="1" rot="10800000">
            <a:off x="3250442" y="4285473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36"/>
          <p:cNvSpPr/>
          <p:nvPr/>
        </p:nvSpPr>
        <p:spPr>
          <a:xfrm flipH="1" rot="10800000">
            <a:off x="3250442" y="336479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36"/>
          <p:cNvSpPr/>
          <p:nvPr/>
        </p:nvSpPr>
        <p:spPr>
          <a:xfrm flipH="1" rot="10800000">
            <a:off x="3250442" y="3825135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36"/>
          <p:cNvSpPr/>
          <p:nvPr/>
        </p:nvSpPr>
        <p:spPr>
          <a:xfrm flipH="1" rot="10800000">
            <a:off x="3250442" y="1486318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36"/>
          <p:cNvSpPr/>
          <p:nvPr/>
        </p:nvSpPr>
        <p:spPr>
          <a:xfrm flipH="1">
            <a:off x="3250445" y="2425549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36"/>
          <p:cNvSpPr/>
          <p:nvPr/>
        </p:nvSpPr>
        <p:spPr>
          <a:xfrm flipH="1" rot="10800000">
            <a:off x="3250442" y="2885898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36"/>
          <p:cNvSpPr/>
          <p:nvPr/>
        </p:nvSpPr>
        <p:spPr>
          <a:xfrm flipH="1">
            <a:off x="3197494" y="1902975"/>
            <a:ext cx="401100" cy="4011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36"/>
          <p:cNvSpPr/>
          <p:nvPr/>
        </p:nvSpPr>
        <p:spPr>
          <a:xfrm flipH="1" rot="10800000">
            <a:off x="3858242" y="4285473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36"/>
          <p:cNvSpPr/>
          <p:nvPr/>
        </p:nvSpPr>
        <p:spPr>
          <a:xfrm flipH="1" rot="10800000">
            <a:off x="3858242" y="3364797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" name="Google Shape;342;p36"/>
          <p:cNvSpPr/>
          <p:nvPr/>
        </p:nvSpPr>
        <p:spPr>
          <a:xfrm flipH="1" rot="10800000">
            <a:off x="3858242" y="3825135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6"/>
          <p:cNvSpPr/>
          <p:nvPr/>
        </p:nvSpPr>
        <p:spPr>
          <a:xfrm flipH="1" rot="10800000">
            <a:off x="3858242" y="1946663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36"/>
          <p:cNvSpPr/>
          <p:nvPr/>
        </p:nvSpPr>
        <p:spPr>
          <a:xfrm flipH="1" rot="10800000">
            <a:off x="3858242" y="2407001"/>
            <a:ext cx="295200" cy="295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36"/>
          <p:cNvSpPr/>
          <p:nvPr/>
        </p:nvSpPr>
        <p:spPr>
          <a:xfrm flipH="1" rot="10800000">
            <a:off x="3858242" y="2885898"/>
            <a:ext cx="295200" cy="2952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36"/>
          <p:cNvSpPr/>
          <p:nvPr/>
        </p:nvSpPr>
        <p:spPr>
          <a:xfrm flipH="1">
            <a:off x="3803974" y="1406090"/>
            <a:ext cx="401100" cy="4011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7" name="Google Shape;347;p36"/>
          <p:cNvSpPr txBox="1"/>
          <p:nvPr/>
        </p:nvSpPr>
        <p:spPr>
          <a:xfrm>
            <a:off x="4662625" y="1903875"/>
            <a:ext cx="42597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엘리베이터의 위치에 해당</a:t>
            </a: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하는 </a:t>
            </a:r>
            <a:b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위치 LED가 켜진다.</a:t>
            </a:r>
            <a:endParaRPr sz="19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8" name="Google Shape;348;p36"/>
          <p:cNvSpPr txBox="1"/>
          <p:nvPr/>
        </p:nvSpPr>
        <p:spPr>
          <a:xfrm>
            <a:off x="4662625" y="2720750"/>
            <a:ext cx="42597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엘리베이터가 이동 중일 때는 </a:t>
            </a:r>
            <a:endParaRPr sz="19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위치에 따라</a:t>
            </a: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LED 상태가 변한다.</a:t>
            </a:r>
            <a:endParaRPr sz="19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49" name="Google Shape;349;p36"/>
          <p:cNvSpPr txBox="1"/>
          <p:nvPr/>
        </p:nvSpPr>
        <p:spPr>
          <a:xfrm>
            <a:off x="4662625" y="3590200"/>
            <a:ext cx="42597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위치 LED는 </a:t>
            </a:r>
            <a:r>
              <a:rPr b="1"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자동으로 갱신</a:t>
            </a:r>
            <a:r>
              <a:rPr lang="ko" sz="19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된다.</a:t>
            </a:r>
            <a:endParaRPr sz="19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50" name="Google Shape;350;p36"/>
          <p:cNvSpPr/>
          <p:nvPr/>
        </p:nvSpPr>
        <p:spPr>
          <a:xfrm rot="10800000">
            <a:off x="571345" y="4319778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36"/>
          <p:cNvSpPr/>
          <p:nvPr/>
        </p:nvSpPr>
        <p:spPr>
          <a:xfrm rot="10800000">
            <a:off x="1105095" y="3822891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36"/>
          <p:cNvSpPr/>
          <p:nvPr/>
        </p:nvSpPr>
        <p:spPr>
          <a:xfrm rot="10800000">
            <a:off x="1659945" y="3362528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36"/>
          <p:cNvSpPr/>
          <p:nvPr/>
        </p:nvSpPr>
        <p:spPr>
          <a:xfrm rot="10800000">
            <a:off x="2211745" y="2892928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36"/>
          <p:cNvSpPr/>
          <p:nvPr/>
        </p:nvSpPr>
        <p:spPr>
          <a:xfrm rot="10800000">
            <a:off x="2766595" y="2441178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6"/>
          <p:cNvSpPr/>
          <p:nvPr/>
        </p:nvSpPr>
        <p:spPr>
          <a:xfrm rot="10800000">
            <a:off x="3318395" y="1980828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36"/>
          <p:cNvSpPr/>
          <p:nvPr/>
        </p:nvSpPr>
        <p:spPr>
          <a:xfrm rot="10800000">
            <a:off x="3926195" y="1483941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2-2)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호출 상태에 따라 호출 LED를 표시하는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62" name="Google Shape;362;p37"/>
          <p:cNvSpPr/>
          <p:nvPr/>
        </p:nvSpPr>
        <p:spPr>
          <a:xfrm rot="10800000">
            <a:off x="3272964" y="4290285"/>
            <a:ext cx="97800" cy="150600"/>
          </a:xfrm>
          <a:prstGeom prst="downArrow">
            <a:avLst>
              <a:gd fmla="val 46033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37"/>
          <p:cNvSpPr/>
          <p:nvPr/>
        </p:nvSpPr>
        <p:spPr>
          <a:xfrm rot="10800000">
            <a:off x="3167798" y="4208774"/>
            <a:ext cx="313500" cy="313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37"/>
          <p:cNvSpPr/>
          <p:nvPr/>
        </p:nvSpPr>
        <p:spPr>
          <a:xfrm rot="10800000">
            <a:off x="3272995" y="4290319"/>
            <a:ext cx="97800" cy="1506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37"/>
          <p:cNvSpPr/>
          <p:nvPr/>
        </p:nvSpPr>
        <p:spPr>
          <a:xfrm rot="10800000">
            <a:off x="2696231" y="4208751"/>
            <a:ext cx="313500" cy="313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37"/>
          <p:cNvSpPr/>
          <p:nvPr/>
        </p:nvSpPr>
        <p:spPr>
          <a:xfrm rot="5400000">
            <a:off x="2796253" y="4308622"/>
            <a:ext cx="113700" cy="113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37"/>
          <p:cNvSpPr/>
          <p:nvPr/>
        </p:nvSpPr>
        <p:spPr>
          <a:xfrm rot="10800000">
            <a:off x="2696231" y="1418967"/>
            <a:ext cx="313500" cy="313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37"/>
          <p:cNvSpPr/>
          <p:nvPr/>
        </p:nvSpPr>
        <p:spPr>
          <a:xfrm rot="5400000">
            <a:off x="2796253" y="1518839"/>
            <a:ext cx="113700" cy="113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37"/>
          <p:cNvSpPr/>
          <p:nvPr/>
        </p:nvSpPr>
        <p:spPr>
          <a:xfrm>
            <a:off x="3635446" y="2814070"/>
            <a:ext cx="313500" cy="313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37"/>
          <p:cNvSpPr/>
          <p:nvPr/>
        </p:nvSpPr>
        <p:spPr>
          <a:xfrm>
            <a:off x="3745950" y="2895427"/>
            <a:ext cx="97800" cy="1506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37"/>
          <p:cNvSpPr/>
          <p:nvPr/>
        </p:nvSpPr>
        <p:spPr>
          <a:xfrm rot="10800000">
            <a:off x="3276877" y="2895517"/>
            <a:ext cx="97800" cy="150600"/>
          </a:xfrm>
          <a:prstGeom prst="downArrow">
            <a:avLst>
              <a:gd fmla="val 46033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37"/>
          <p:cNvSpPr/>
          <p:nvPr/>
        </p:nvSpPr>
        <p:spPr>
          <a:xfrm rot="10800000">
            <a:off x="3167798" y="2814006"/>
            <a:ext cx="313500" cy="313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37"/>
          <p:cNvSpPr/>
          <p:nvPr/>
        </p:nvSpPr>
        <p:spPr>
          <a:xfrm rot="10800000">
            <a:off x="3272995" y="2895551"/>
            <a:ext cx="97800" cy="1506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37"/>
          <p:cNvSpPr/>
          <p:nvPr/>
        </p:nvSpPr>
        <p:spPr>
          <a:xfrm rot="10800000">
            <a:off x="2700144" y="2813983"/>
            <a:ext cx="313500" cy="313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5" name="Google Shape;375;p37"/>
          <p:cNvSpPr/>
          <p:nvPr/>
        </p:nvSpPr>
        <p:spPr>
          <a:xfrm rot="5400000">
            <a:off x="2800166" y="2913855"/>
            <a:ext cx="113700" cy="113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6" name="Google Shape;376;p37"/>
          <p:cNvSpPr/>
          <p:nvPr/>
        </p:nvSpPr>
        <p:spPr>
          <a:xfrm>
            <a:off x="1451548" y="2712557"/>
            <a:ext cx="516300" cy="5163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7" name="Google Shape;377;p37"/>
          <p:cNvSpPr/>
          <p:nvPr/>
        </p:nvSpPr>
        <p:spPr>
          <a:xfrm rot="10800000">
            <a:off x="2194244" y="2783477"/>
            <a:ext cx="181800" cy="37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8" name="Google Shape;378;p37"/>
          <p:cNvSpPr/>
          <p:nvPr/>
        </p:nvSpPr>
        <p:spPr>
          <a:xfrm rot="10800000">
            <a:off x="2194244" y="4178115"/>
            <a:ext cx="181800" cy="37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37"/>
          <p:cNvSpPr/>
          <p:nvPr/>
        </p:nvSpPr>
        <p:spPr>
          <a:xfrm rot="10800000">
            <a:off x="2194244" y="1388340"/>
            <a:ext cx="181800" cy="37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37"/>
          <p:cNvSpPr/>
          <p:nvPr/>
        </p:nvSpPr>
        <p:spPr>
          <a:xfrm>
            <a:off x="1451548" y="4107445"/>
            <a:ext cx="516300" cy="516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1" name="Google Shape;381;p37"/>
          <p:cNvSpPr/>
          <p:nvPr/>
        </p:nvSpPr>
        <p:spPr>
          <a:xfrm>
            <a:off x="1451548" y="1317670"/>
            <a:ext cx="516300" cy="516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37"/>
          <p:cNvSpPr/>
          <p:nvPr/>
        </p:nvSpPr>
        <p:spPr>
          <a:xfrm flipH="1" rot="10800000">
            <a:off x="671538" y="4217996"/>
            <a:ext cx="295200" cy="2952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3" name="Google Shape;383;p37"/>
          <p:cNvSpPr/>
          <p:nvPr/>
        </p:nvSpPr>
        <p:spPr>
          <a:xfrm flipH="1" rot="10800000">
            <a:off x="671538" y="3297389"/>
            <a:ext cx="295200" cy="2952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7"/>
          <p:cNvSpPr/>
          <p:nvPr/>
        </p:nvSpPr>
        <p:spPr>
          <a:xfrm flipH="1" rot="10800000">
            <a:off x="671538" y="3757692"/>
            <a:ext cx="295200" cy="2952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37"/>
          <p:cNvSpPr/>
          <p:nvPr/>
        </p:nvSpPr>
        <p:spPr>
          <a:xfrm flipH="1" rot="10800000">
            <a:off x="671538" y="1419053"/>
            <a:ext cx="295200" cy="2952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7"/>
          <p:cNvSpPr/>
          <p:nvPr/>
        </p:nvSpPr>
        <p:spPr>
          <a:xfrm flipH="1" rot="10800000">
            <a:off x="671538" y="1879363"/>
            <a:ext cx="295200" cy="2952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37"/>
          <p:cNvSpPr/>
          <p:nvPr/>
        </p:nvSpPr>
        <p:spPr>
          <a:xfrm flipH="1" rot="10800000">
            <a:off x="671538" y="2339667"/>
            <a:ext cx="295200" cy="2952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7"/>
          <p:cNvSpPr/>
          <p:nvPr/>
        </p:nvSpPr>
        <p:spPr>
          <a:xfrm flipH="1" rot="10800000">
            <a:off x="671538" y="2818533"/>
            <a:ext cx="295200" cy="2952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9" name="Google Shape;389;p37"/>
          <p:cNvCxnSpPr/>
          <p:nvPr/>
        </p:nvCxnSpPr>
        <p:spPr>
          <a:xfrm>
            <a:off x="1226200" y="1298800"/>
            <a:ext cx="0" cy="33609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37"/>
          <p:cNvSpPr txBox="1"/>
          <p:nvPr/>
        </p:nvSpPr>
        <p:spPr>
          <a:xfrm>
            <a:off x="4666550" y="2339675"/>
            <a:ext cx="3972600" cy="13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내부 호출, 상행 호출, 하행 호출이 </a:t>
            </a:r>
            <a: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모두 해제되어야</a:t>
            </a:r>
            <a:r>
              <a:rPr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sz="2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해당 층의 호출 LED가 꺼진다.</a:t>
            </a:r>
            <a:endParaRPr sz="2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391" name="Google Shape;391;p37"/>
          <p:cNvSpPr/>
          <p:nvPr/>
        </p:nvSpPr>
        <p:spPr>
          <a:xfrm>
            <a:off x="3169021" y="1419070"/>
            <a:ext cx="313500" cy="313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37"/>
          <p:cNvSpPr/>
          <p:nvPr/>
        </p:nvSpPr>
        <p:spPr>
          <a:xfrm>
            <a:off x="3279525" y="1500427"/>
            <a:ext cx="97800" cy="1506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LED 갱신을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update_led()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398" name="Google Shape;39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725" y="880750"/>
            <a:ext cx="3307466" cy="41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3) </a:t>
            </a:r>
            <a:r>
              <a:rPr lang="ko"/>
              <a:t>방향 판단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0"/>
          <p:cNvSpPr txBox="1"/>
          <p:nvPr>
            <p:ph type="title"/>
          </p:nvPr>
        </p:nvSpPr>
        <p:spPr>
          <a:xfrm>
            <a:off x="133200" y="166525"/>
            <a:ext cx="8134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3-1) </a:t>
            </a:r>
            <a:r>
              <a:rPr lang="ko" sz="2340"/>
              <a:t>위치 및 호출 상태를 기반으로 이동 방향을 판단하는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09" name="Google Shape;409;p40"/>
          <p:cNvSpPr txBox="1"/>
          <p:nvPr/>
        </p:nvSpPr>
        <p:spPr>
          <a:xfrm>
            <a:off x="4843175" y="2156550"/>
            <a:ext cx="53580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이동 방향을 기준으로 </a:t>
            </a:r>
            <a:b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b="1"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그 방향에 호출이 남아 있는지</a:t>
            </a:r>
            <a:r>
              <a:rPr lang="ko" sz="21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판단</a:t>
            </a:r>
            <a:endParaRPr b="1" sz="21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0" name="Google Shape;410;p40"/>
          <p:cNvSpPr txBox="1"/>
          <p:nvPr/>
        </p:nvSpPr>
        <p:spPr>
          <a:xfrm>
            <a:off x="4748825" y="2365950"/>
            <a:ext cx="40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0"/>
          <p:cNvSpPr/>
          <p:nvPr/>
        </p:nvSpPr>
        <p:spPr>
          <a:xfrm>
            <a:off x="4843175" y="3058625"/>
            <a:ext cx="3678000" cy="825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호출이 있으면 </a:t>
            </a:r>
            <a:r>
              <a:rPr lang="ko" sz="13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해당 방향을 유지하며 이동을 지속</a:t>
            </a:r>
            <a:endParaRPr sz="1300">
              <a:solidFill>
                <a:srgbClr val="666666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호출이 없다면</a:t>
            </a:r>
            <a:r>
              <a:rPr lang="ko" sz="13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 방향을 전환하여 남은 호출을 처리함</a:t>
            </a:r>
            <a:endParaRPr>
              <a:solidFill>
                <a:srgbClr val="66666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412" name="Google Shape;412;p40"/>
          <p:cNvSpPr/>
          <p:nvPr/>
        </p:nvSpPr>
        <p:spPr>
          <a:xfrm>
            <a:off x="210419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3" name="Google Shape;413;p40"/>
          <p:cNvSpPr/>
          <p:nvPr/>
        </p:nvSpPr>
        <p:spPr>
          <a:xfrm>
            <a:off x="210419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40"/>
          <p:cNvSpPr/>
          <p:nvPr/>
        </p:nvSpPr>
        <p:spPr>
          <a:xfrm>
            <a:off x="210419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40"/>
          <p:cNvSpPr/>
          <p:nvPr/>
        </p:nvSpPr>
        <p:spPr>
          <a:xfrm>
            <a:off x="210419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6" name="Google Shape;416;p40"/>
          <p:cNvGrpSpPr/>
          <p:nvPr/>
        </p:nvGrpSpPr>
        <p:grpSpPr>
          <a:xfrm>
            <a:off x="2018648" y="2169101"/>
            <a:ext cx="525600" cy="525600"/>
            <a:chOff x="1326023" y="2169101"/>
            <a:chExt cx="525600" cy="525600"/>
          </a:xfrm>
        </p:grpSpPr>
        <p:sp>
          <p:nvSpPr>
            <p:cNvPr id="417" name="Google Shape;417;p40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18" name="Google Shape;418;p40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19" name="Google Shape;419;p40"/>
          <p:cNvSpPr/>
          <p:nvPr/>
        </p:nvSpPr>
        <p:spPr>
          <a:xfrm>
            <a:off x="210419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40"/>
          <p:cNvSpPr/>
          <p:nvPr/>
        </p:nvSpPr>
        <p:spPr>
          <a:xfrm rot="10800000">
            <a:off x="2564440" y="451747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1" name="Google Shape;421;p40"/>
          <p:cNvSpPr/>
          <p:nvPr/>
        </p:nvSpPr>
        <p:spPr>
          <a:xfrm rot="10800000">
            <a:off x="2693153" y="4617073"/>
            <a:ext cx="1197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2" name="Google Shape;422;p40"/>
          <p:cNvSpPr/>
          <p:nvPr/>
        </p:nvSpPr>
        <p:spPr>
          <a:xfrm>
            <a:off x="210419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40"/>
          <p:cNvSpPr/>
          <p:nvPr/>
        </p:nvSpPr>
        <p:spPr>
          <a:xfrm>
            <a:off x="368024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40"/>
          <p:cNvSpPr/>
          <p:nvPr/>
        </p:nvSpPr>
        <p:spPr>
          <a:xfrm>
            <a:off x="368024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368024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40"/>
          <p:cNvSpPr/>
          <p:nvPr/>
        </p:nvSpPr>
        <p:spPr>
          <a:xfrm>
            <a:off x="368024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7" name="Google Shape;427;p40"/>
          <p:cNvGrpSpPr/>
          <p:nvPr/>
        </p:nvGrpSpPr>
        <p:grpSpPr>
          <a:xfrm rot="10800000">
            <a:off x="3594698" y="2169101"/>
            <a:ext cx="525600" cy="525600"/>
            <a:chOff x="1326023" y="2169101"/>
            <a:chExt cx="525600" cy="525600"/>
          </a:xfrm>
        </p:grpSpPr>
        <p:sp>
          <p:nvSpPr>
            <p:cNvPr id="428" name="Google Shape;428;p40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29" name="Google Shape;429;p40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30" name="Google Shape;430;p40"/>
          <p:cNvSpPr/>
          <p:nvPr/>
        </p:nvSpPr>
        <p:spPr>
          <a:xfrm>
            <a:off x="368024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1" name="Google Shape;431;p40"/>
          <p:cNvSpPr/>
          <p:nvPr/>
        </p:nvSpPr>
        <p:spPr>
          <a:xfrm rot="10800000">
            <a:off x="4140490" y="451747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40"/>
          <p:cNvSpPr/>
          <p:nvPr/>
        </p:nvSpPr>
        <p:spPr>
          <a:xfrm rot="10800000">
            <a:off x="4269203" y="4617073"/>
            <a:ext cx="1197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40"/>
          <p:cNvSpPr/>
          <p:nvPr/>
        </p:nvSpPr>
        <p:spPr>
          <a:xfrm>
            <a:off x="368024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40"/>
          <p:cNvSpPr/>
          <p:nvPr/>
        </p:nvSpPr>
        <p:spPr>
          <a:xfrm>
            <a:off x="54989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40"/>
          <p:cNvSpPr/>
          <p:nvPr/>
        </p:nvSpPr>
        <p:spPr>
          <a:xfrm>
            <a:off x="54989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40"/>
          <p:cNvSpPr/>
          <p:nvPr/>
        </p:nvSpPr>
        <p:spPr>
          <a:xfrm>
            <a:off x="54989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40"/>
          <p:cNvSpPr/>
          <p:nvPr/>
        </p:nvSpPr>
        <p:spPr>
          <a:xfrm>
            <a:off x="54989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8" name="Google Shape;438;p40"/>
          <p:cNvGrpSpPr/>
          <p:nvPr/>
        </p:nvGrpSpPr>
        <p:grpSpPr>
          <a:xfrm>
            <a:off x="464348" y="2169101"/>
            <a:ext cx="525600" cy="525600"/>
            <a:chOff x="1326023" y="2169101"/>
            <a:chExt cx="525600" cy="525600"/>
          </a:xfrm>
        </p:grpSpPr>
        <p:sp>
          <p:nvSpPr>
            <p:cNvPr id="439" name="Google Shape;439;p40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40" name="Google Shape;440;p40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41" name="Google Shape;441;p40"/>
          <p:cNvSpPr/>
          <p:nvPr/>
        </p:nvSpPr>
        <p:spPr>
          <a:xfrm>
            <a:off x="54989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40"/>
          <p:cNvSpPr/>
          <p:nvPr/>
        </p:nvSpPr>
        <p:spPr>
          <a:xfrm rot="10800000">
            <a:off x="1010140" y="451747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p40"/>
          <p:cNvSpPr/>
          <p:nvPr/>
        </p:nvSpPr>
        <p:spPr>
          <a:xfrm flipH="1" rot="10800000">
            <a:off x="1123357" y="4617075"/>
            <a:ext cx="1506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40"/>
          <p:cNvSpPr/>
          <p:nvPr/>
        </p:nvSpPr>
        <p:spPr>
          <a:xfrm>
            <a:off x="54989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p40"/>
          <p:cNvSpPr/>
          <p:nvPr/>
        </p:nvSpPr>
        <p:spPr>
          <a:xfrm>
            <a:off x="1010140" y="110147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40"/>
          <p:cNvSpPr/>
          <p:nvPr/>
        </p:nvSpPr>
        <p:spPr>
          <a:xfrm flipH="1">
            <a:off x="1130023" y="1201075"/>
            <a:ext cx="1506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40"/>
          <p:cNvSpPr/>
          <p:nvPr/>
        </p:nvSpPr>
        <p:spPr>
          <a:xfrm>
            <a:off x="1431500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40"/>
          <p:cNvSpPr/>
          <p:nvPr/>
        </p:nvSpPr>
        <p:spPr>
          <a:xfrm>
            <a:off x="2931500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3-2) </a:t>
            </a:r>
            <a:r>
              <a:rPr lang="ko"/>
              <a:t>최상층/최하층 도달 시 자동으로 방향을 전환하는 기능</a:t>
            </a:r>
            <a:endParaRPr/>
          </a:p>
        </p:txBody>
      </p:sp>
      <p:sp>
        <p:nvSpPr>
          <p:cNvPr id="454" name="Google Shape;454;p41"/>
          <p:cNvSpPr/>
          <p:nvPr/>
        </p:nvSpPr>
        <p:spPr>
          <a:xfrm>
            <a:off x="54989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5" name="Google Shape;455;p41"/>
          <p:cNvSpPr/>
          <p:nvPr/>
        </p:nvSpPr>
        <p:spPr>
          <a:xfrm>
            <a:off x="54989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6" name="Google Shape;456;p41"/>
          <p:cNvSpPr/>
          <p:nvPr/>
        </p:nvSpPr>
        <p:spPr>
          <a:xfrm>
            <a:off x="54989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41"/>
          <p:cNvSpPr/>
          <p:nvPr/>
        </p:nvSpPr>
        <p:spPr>
          <a:xfrm>
            <a:off x="54989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58" name="Google Shape;458;p41"/>
          <p:cNvGrpSpPr/>
          <p:nvPr/>
        </p:nvGrpSpPr>
        <p:grpSpPr>
          <a:xfrm>
            <a:off x="464348" y="1030526"/>
            <a:ext cx="525600" cy="525600"/>
            <a:chOff x="1326023" y="2169101"/>
            <a:chExt cx="525600" cy="525600"/>
          </a:xfrm>
        </p:grpSpPr>
        <p:sp>
          <p:nvSpPr>
            <p:cNvPr id="459" name="Google Shape;459;p41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0" name="Google Shape;460;p41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61" name="Google Shape;461;p41"/>
          <p:cNvSpPr/>
          <p:nvPr/>
        </p:nvSpPr>
        <p:spPr>
          <a:xfrm>
            <a:off x="54989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41"/>
          <p:cNvSpPr/>
          <p:nvPr/>
        </p:nvSpPr>
        <p:spPr>
          <a:xfrm>
            <a:off x="54989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3" name="Google Shape;463;p41"/>
          <p:cNvSpPr/>
          <p:nvPr/>
        </p:nvSpPr>
        <p:spPr>
          <a:xfrm>
            <a:off x="1086340" y="110147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41"/>
          <p:cNvSpPr/>
          <p:nvPr/>
        </p:nvSpPr>
        <p:spPr>
          <a:xfrm flipH="1">
            <a:off x="1206223" y="1201075"/>
            <a:ext cx="1506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41"/>
          <p:cNvSpPr/>
          <p:nvPr/>
        </p:nvSpPr>
        <p:spPr>
          <a:xfrm>
            <a:off x="1431500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41"/>
          <p:cNvSpPr/>
          <p:nvPr/>
        </p:nvSpPr>
        <p:spPr>
          <a:xfrm>
            <a:off x="2931500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41"/>
          <p:cNvSpPr/>
          <p:nvPr/>
        </p:nvSpPr>
        <p:spPr>
          <a:xfrm>
            <a:off x="549896" y="225116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8" name="Google Shape;468;p41"/>
          <p:cNvSpPr/>
          <p:nvPr/>
        </p:nvSpPr>
        <p:spPr>
          <a:xfrm>
            <a:off x="198304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41"/>
          <p:cNvSpPr/>
          <p:nvPr/>
        </p:nvSpPr>
        <p:spPr>
          <a:xfrm>
            <a:off x="198304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0" name="Google Shape;470;p41"/>
          <p:cNvSpPr/>
          <p:nvPr/>
        </p:nvSpPr>
        <p:spPr>
          <a:xfrm>
            <a:off x="198304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p41"/>
          <p:cNvSpPr/>
          <p:nvPr/>
        </p:nvSpPr>
        <p:spPr>
          <a:xfrm>
            <a:off x="198304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72" name="Google Shape;472;p41"/>
          <p:cNvGrpSpPr/>
          <p:nvPr/>
        </p:nvGrpSpPr>
        <p:grpSpPr>
          <a:xfrm>
            <a:off x="1897498" y="1030526"/>
            <a:ext cx="525600" cy="525600"/>
            <a:chOff x="1326023" y="2169101"/>
            <a:chExt cx="525600" cy="525600"/>
          </a:xfrm>
        </p:grpSpPr>
        <p:sp>
          <p:nvSpPr>
            <p:cNvPr id="473" name="Google Shape;473;p41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74" name="Google Shape;474;p41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75" name="Google Shape;475;p41"/>
          <p:cNvSpPr/>
          <p:nvPr/>
        </p:nvSpPr>
        <p:spPr>
          <a:xfrm>
            <a:off x="198304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41"/>
          <p:cNvSpPr/>
          <p:nvPr/>
        </p:nvSpPr>
        <p:spPr>
          <a:xfrm>
            <a:off x="198304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7" name="Google Shape;477;p41"/>
          <p:cNvSpPr/>
          <p:nvPr/>
        </p:nvSpPr>
        <p:spPr>
          <a:xfrm>
            <a:off x="1983046" y="225116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41"/>
          <p:cNvSpPr/>
          <p:nvPr/>
        </p:nvSpPr>
        <p:spPr>
          <a:xfrm>
            <a:off x="349474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9" name="Google Shape;479;p41"/>
          <p:cNvSpPr/>
          <p:nvPr/>
        </p:nvSpPr>
        <p:spPr>
          <a:xfrm>
            <a:off x="349474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41"/>
          <p:cNvSpPr/>
          <p:nvPr/>
        </p:nvSpPr>
        <p:spPr>
          <a:xfrm>
            <a:off x="349474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41"/>
          <p:cNvSpPr/>
          <p:nvPr/>
        </p:nvSpPr>
        <p:spPr>
          <a:xfrm>
            <a:off x="349474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82" name="Google Shape;482;p41"/>
          <p:cNvGrpSpPr/>
          <p:nvPr/>
        </p:nvGrpSpPr>
        <p:grpSpPr>
          <a:xfrm rot="10800000">
            <a:off x="3409198" y="1030526"/>
            <a:ext cx="525600" cy="525600"/>
            <a:chOff x="1326023" y="2169101"/>
            <a:chExt cx="525600" cy="525600"/>
          </a:xfrm>
        </p:grpSpPr>
        <p:sp>
          <p:nvSpPr>
            <p:cNvPr id="483" name="Google Shape;483;p41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84" name="Google Shape;484;p41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85" name="Google Shape;485;p41"/>
          <p:cNvSpPr/>
          <p:nvPr/>
        </p:nvSpPr>
        <p:spPr>
          <a:xfrm>
            <a:off x="3494746" y="2826129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6" name="Google Shape;486;p41"/>
          <p:cNvSpPr/>
          <p:nvPr/>
        </p:nvSpPr>
        <p:spPr>
          <a:xfrm>
            <a:off x="349474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7" name="Google Shape;487;p41"/>
          <p:cNvSpPr/>
          <p:nvPr/>
        </p:nvSpPr>
        <p:spPr>
          <a:xfrm>
            <a:off x="3494746" y="225116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8" name="Google Shape;488;p41"/>
          <p:cNvSpPr txBox="1"/>
          <p:nvPr/>
        </p:nvSpPr>
        <p:spPr>
          <a:xfrm>
            <a:off x="4876400" y="2413575"/>
            <a:ext cx="37836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최상층/최하층 도달시 </a:t>
            </a:r>
            <a:endParaRPr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반대 방향 호출 유무와 관계 없이</a:t>
            </a:r>
            <a:endParaRPr b="1"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무조건 방향을 전환한다.</a:t>
            </a:r>
            <a:endParaRPr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방향 판단을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update_is_ascending()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494" name="Google Shape;4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075" y="900700"/>
            <a:ext cx="5777860" cy="413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4) </a:t>
            </a:r>
            <a:r>
              <a:rPr lang="ko"/>
              <a:t>이동 및 정지 판단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17"/>
          <p:cNvGrpSpPr/>
          <p:nvPr/>
        </p:nvGrpSpPr>
        <p:grpSpPr>
          <a:xfrm>
            <a:off x="534464" y="1128494"/>
            <a:ext cx="4037702" cy="3724614"/>
            <a:chOff x="294300" y="150763"/>
            <a:chExt cx="5350075" cy="4935225"/>
          </a:xfrm>
        </p:grpSpPr>
        <p:pic>
          <p:nvPicPr>
            <p:cNvPr id="104" name="Google Shape;10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9300" y="150763"/>
              <a:ext cx="4955075" cy="4935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17"/>
            <p:cNvSpPr/>
            <p:nvPr/>
          </p:nvSpPr>
          <p:spPr>
            <a:xfrm>
              <a:off x="1270838" y="3747925"/>
              <a:ext cx="344100" cy="3174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" name="Google Shape;106;p17"/>
            <p:cNvSpPr/>
            <p:nvPr/>
          </p:nvSpPr>
          <p:spPr>
            <a:xfrm flipH="1">
              <a:off x="4291025" y="3781025"/>
              <a:ext cx="344100" cy="3174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07" name="Google Shape;107;p17"/>
            <p:cNvPicPr preferRelativeResize="0"/>
            <p:nvPr/>
          </p:nvPicPr>
          <p:blipFill rotWithShape="1">
            <a:blip r:embed="rId4">
              <a:alphaModFix/>
            </a:blip>
            <a:srcRect b="19931" l="25982" r="32891" t="40970"/>
            <a:stretch/>
          </p:blipFill>
          <p:spPr>
            <a:xfrm>
              <a:off x="4750600" y="3432628"/>
              <a:ext cx="886500" cy="1283398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08" name="Google Shape;108;p17"/>
            <p:cNvPicPr preferRelativeResize="0"/>
            <p:nvPr/>
          </p:nvPicPr>
          <p:blipFill rotWithShape="1">
            <a:blip r:embed="rId5">
              <a:alphaModFix/>
            </a:blip>
            <a:srcRect b="0" l="29982" r="27043" t="0"/>
            <a:stretch/>
          </p:blipFill>
          <p:spPr>
            <a:xfrm>
              <a:off x="294300" y="3355250"/>
              <a:ext cx="855700" cy="149345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109" name="Google Shape;109;p17"/>
            <p:cNvSpPr/>
            <p:nvPr/>
          </p:nvSpPr>
          <p:spPr>
            <a:xfrm>
              <a:off x="1735775" y="2833275"/>
              <a:ext cx="1158600" cy="22167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3013400" y="2833275"/>
              <a:ext cx="1158600" cy="2216700"/>
            </a:xfrm>
            <a:prstGeom prst="roundRect">
              <a:avLst>
                <a:gd fmla="val 16667" name="adj"/>
              </a:avLst>
            </a:prstGeom>
            <a:noFill/>
            <a:ln cap="flat" cmpd="sng" w="38100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1" name="Google Shape;111;p1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회로 구성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4824025" y="3444250"/>
            <a:ext cx="4078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외부에서 상행/하행을 선택할 수 있는 </a:t>
            </a:r>
            <a:r>
              <a:rPr b="1"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외부버튼</a:t>
            </a: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,</a:t>
            </a:r>
            <a:endParaRPr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내부에서 목적층을 선택할 수 있는 </a:t>
            </a:r>
            <a:r>
              <a:rPr b="1"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내부버튼</a:t>
            </a: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구성</a:t>
            </a:r>
            <a:endParaRPr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4824025" y="3068650"/>
            <a:ext cx="3400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버튼</a:t>
            </a:r>
            <a:endParaRPr b="1" sz="22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4824025" y="2169100"/>
            <a:ext cx="4265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특정 층의 호출 상태를 표시하는 </a:t>
            </a:r>
            <a:r>
              <a:rPr b="1"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호출 LED</a:t>
            </a: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,</a:t>
            </a:r>
            <a:endParaRPr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엘리베이터의 현재 위치를 표시하는 </a:t>
            </a:r>
            <a:r>
              <a:rPr b="1"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위치 LED</a:t>
            </a:r>
            <a:r>
              <a:rPr lang="ko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로 구성</a:t>
            </a:r>
            <a:endParaRPr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4824025" y="1788800"/>
            <a:ext cx="3400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LED</a:t>
            </a:r>
            <a:endParaRPr b="1" sz="22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4"/>
          <p:cNvSpPr txBox="1"/>
          <p:nvPr>
            <p:ph type="title"/>
          </p:nvPr>
        </p:nvSpPr>
        <p:spPr>
          <a:xfrm>
            <a:off x="133200" y="166525"/>
            <a:ext cx="8717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4-1) </a:t>
            </a:r>
            <a:r>
              <a:rPr lang="ko"/>
              <a:t>다음 이동 주기에 이동 여부를 판단하는 기능</a:t>
            </a:r>
            <a:endParaRPr/>
          </a:p>
        </p:txBody>
      </p:sp>
      <p:sp>
        <p:nvSpPr>
          <p:cNvPr id="505" name="Google Shape;505;p44"/>
          <p:cNvSpPr/>
          <p:nvPr/>
        </p:nvSpPr>
        <p:spPr>
          <a:xfrm>
            <a:off x="609421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609421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7" name="Google Shape;507;p44"/>
          <p:cNvSpPr/>
          <p:nvPr/>
        </p:nvSpPr>
        <p:spPr>
          <a:xfrm>
            <a:off x="609421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8" name="Google Shape;508;p44"/>
          <p:cNvSpPr/>
          <p:nvPr/>
        </p:nvSpPr>
        <p:spPr>
          <a:xfrm>
            <a:off x="609421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9" name="Google Shape;509;p44"/>
          <p:cNvSpPr/>
          <p:nvPr/>
        </p:nvSpPr>
        <p:spPr>
          <a:xfrm>
            <a:off x="609421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0" name="Google Shape;510;p44"/>
          <p:cNvSpPr/>
          <p:nvPr/>
        </p:nvSpPr>
        <p:spPr>
          <a:xfrm>
            <a:off x="1603513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44"/>
          <p:cNvSpPr/>
          <p:nvPr/>
        </p:nvSpPr>
        <p:spPr>
          <a:xfrm>
            <a:off x="3203925" y="2679425"/>
            <a:ext cx="361500" cy="65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2" name="Google Shape;512;p44"/>
          <p:cNvSpPr/>
          <p:nvPr/>
        </p:nvSpPr>
        <p:spPr>
          <a:xfrm rot="10800000">
            <a:off x="671071" y="2823436"/>
            <a:ext cx="238200" cy="3669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3" name="Google Shape;513;p44"/>
          <p:cNvSpPr/>
          <p:nvPr/>
        </p:nvSpPr>
        <p:spPr>
          <a:xfrm>
            <a:off x="609421" y="221081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4" name="Google Shape;514;p44"/>
          <p:cNvSpPr/>
          <p:nvPr/>
        </p:nvSpPr>
        <p:spPr>
          <a:xfrm rot="10800000">
            <a:off x="1081340" y="281502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5" name="Google Shape;515;p44"/>
          <p:cNvSpPr/>
          <p:nvPr/>
        </p:nvSpPr>
        <p:spPr>
          <a:xfrm flipH="1" rot="10800000">
            <a:off x="1197882" y="2914625"/>
            <a:ext cx="1506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6" name="Google Shape;516;p44"/>
          <p:cNvSpPr/>
          <p:nvPr/>
        </p:nvSpPr>
        <p:spPr>
          <a:xfrm>
            <a:off x="2185534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44"/>
          <p:cNvSpPr/>
          <p:nvPr/>
        </p:nvSpPr>
        <p:spPr>
          <a:xfrm>
            <a:off x="2185534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8" name="Google Shape;518;p44"/>
          <p:cNvSpPr/>
          <p:nvPr/>
        </p:nvSpPr>
        <p:spPr>
          <a:xfrm>
            <a:off x="2185534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44"/>
          <p:cNvSpPr/>
          <p:nvPr/>
        </p:nvSpPr>
        <p:spPr>
          <a:xfrm>
            <a:off x="2185534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0" name="Google Shape;520;p44"/>
          <p:cNvSpPr/>
          <p:nvPr/>
        </p:nvSpPr>
        <p:spPr>
          <a:xfrm>
            <a:off x="2185534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1" name="Google Shape;521;p44"/>
          <p:cNvSpPr/>
          <p:nvPr/>
        </p:nvSpPr>
        <p:spPr>
          <a:xfrm flipH="1" rot="10800000">
            <a:off x="2103486" y="2744076"/>
            <a:ext cx="525600" cy="5256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2" name="Google Shape;522;p44"/>
          <p:cNvSpPr/>
          <p:nvPr/>
        </p:nvSpPr>
        <p:spPr>
          <a:xfrm rot="10800000">
            <a:off x="2247184" y="2823436"/>
            <a:ext cx="238200" cy="3669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3" name="Google Shape;523;p44"/>
          <p:cNvSpPr/>
          <p:nvPr/>
        </p:nvSpPr>
        <p:spPr>
          <a:xfrm>
            <a:off x="2185534" y="221081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4" name="Google Shape;524;p44"/>
          <p:cNvSpPr/>
          <p:nvPr/>
        </p:nvSpPr>
        <p:spPr>
          <a:xfrm rot="10800000">
            <a:off x="2724640" y="2815025"/>
            <a:ext cx="383700" cy="383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5" name="Google Shape;525;p44"/>
          <p:cNvSpPr/>
          <p:nvPr/>
        </p:nvSpPr>
        <p:spPr>
          <a:xfrm flipH="1" rot="10800000">
            <a:off x="2837857" y="2914625"/>
            <a:ext cx="150600" cy="1845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26" name="Google Shape;526;p44"/>
          <p:cNvGrpSpPr/>
          <p:nvPr/>
        </p:nvGrpSpPr>
        <p:grpSpPr>
          <a:xfrm>
            <a:off x="523873" y="3320401"/>
            <a:ext cx="525600" cy="525600"/>
            <a:chOff x="1326023" y="2169101"/>
            <a:chExt cx="525600" cy="525600"/>
          </a:xfrm>
        </p:grpSpPr>
        <p:sp>
          <p:nvSpPr>
            <p:cNvPr id="527" name="Google Shape;527;p44"/>
            <p:cNvSpPr/>
            <p:nvPr/>
          </p:nvSpPr>
          <p:spPr>
            <a:xfrm flipH="1" rot="10800000">
              <a:off x="1326023" y="2169101"/>
              <a:ext cx="525600" cy="5256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8" name="Google Shape;528;p44"/>
            <p:cNvSpPr/>
            <p:nvPr/>
          </p:nvSpPr>
          <p:spPr>
            <a:xfrm rot="10800000">
              <a:off x="1469721" y="2248461"/>
              <a:ext cx="238200" cy="3669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29" name="Google Shape;529;p44"/>
          <p:cNvSpPr/>
          <p:nvPr/>
        </p:nvSpPr>
        <p:spPr>
          <a:xfrm>
            <a:off x="609421" y="2805947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0" name="Google Shape;530;p44"/>
          <p:cNvSpPr/>
          <p:nvPr/>
        </p:nvSpPr>
        <p:spPr>
          <a:xfrm>
            <a:off x="3781896" y="1112572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44"/>
          <p:cNvSpPr/>
          <p:nvPr/>
        </p:nvSpPr>
        <p:spPr>
          <a:xfrm>
            <a:off x="3781896" y="1676185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2" name="Google Shape;532;p44"/>
          <p:cNvSpPr/>
          <p:nvPr/>
        </p:nvSpPr>
        <p:spPr>
          <a:xfrm>
            <a:off x="3781896" y="4539704"/>
            <a:ext cx="361500" cy="3615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44"/>
          <p:cNvSpPr/>
          <p:nvPr/>
        </p:nvSpPr>
        <p:spPr>
          <a:xfrm>
            <a:off x="3781896" y="3976083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44"/>
          <p:cNvSpPr/>
          <p:nvPr/>
        </p:nvSpPr>
        <p:spPr>
          <a:xfrm>
            <a:off x="3781896" y="3401107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44"/>
          <p:cNvSpPr/>
          <p:nvPr/>
        </p:nvSpPr>
        <p:spPr>
          <a:xfrm flipH="1" rot="10800000">
            <a:off x="3699848" y="2744076"/>
            <a:ext cx="525600" cy="5256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44"/>
          <p:cNvSpPr/>
          <p:nvPr/>
        </p:nvSpPr>
        <p:spPr>
          <a:xfrm rot="10800000">
            <a:off x="3843546" y="2823436"/>
            <a:ext cx="238200" cy="3669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44"/>
          <p:cNvSpPr/>
          <p:nvPr/>
        </p:nvSpPr>
        <p:spPr>
          <a:xfrm>
            <a:off x="3781896" y="2210810"/>
            <a:ext cx="361500" cy="3615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44"/>
          <p:cNvSpPr/>
          <p:nvPr/>
        </p:nvSpPr>
        <p:spPr>
          <a:xfrm>
            <a:off x="4492650" y="1118625"/>
            <a:ext cx="436500" cy="14766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9" name="Google Shape;539;p44"/>
          <p:cNvSpPr/>
          <p:nvPr/>
        </p:nvSpPr>
        <p:spPr>
          <a:xfrm rot="10800000">
            <a:off x="4492650" y="3418525"/>
            <a:ext cx="436500" cy="14766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44"/>
          <p:cNvSpPr txBox="1"/>
          <p:nvPr/>
        </p:nvSpPr>
        <p:spPr>
          <a:xfrm>
            <a:off x="4417875" y="1711425"/>
            <a:ext cx="7275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확인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41" name="Google Shape;541;p44"/>
          <p:cNvSpPr txBox="1"/>
          <p:nvPr/>
        </p:nvSpPr>
        <p:spPr>
          <a:xfrm>
            <a:off x="4417875" y="3874400"/>
            <a:ext cx="727500" cy="2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확인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42" name="Google Shape;542;p44"/>
          <p:cNvSpPr/>
          <p:nvPr/>
        </p:nvSpPr>
        <p:spPr>
          <a:xfrm>
            <a:off x="4406700" y="2744075"/>
            <a:ext cx="608400" cy="525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정지 판단</a:t>
            </a:r>
            <a:endParaRPr b="1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3" name="Google Shape;543;p44"/>
          <p:cNvSpPr txBox="1"/>
          <p:nvPr/>
        </p:nvSpPr>
        <p:spPr>
          <a:xfrm>
            <a:off x="2653700" y="3167450"/>
            <a:ext cx="5256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해제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4" name="Google Shape;544;p44"/>
          <p:cNvSpPr txBox="1"/>
          <p:nvPr/>
        </p:nvSpPr>
        <p:spPr>
          <a:xfrm>
            <a:off x="5145375" y="2595225"/>
            <a:ext cx="39093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현재 위치</a:t>
            </a:r>
            <a:r>
              <a:rPr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와 </a:t>
            </a:r>
            <a:r>
              <a:rPr b="1"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호출 상태</a:t>
            </a:r>
            <a:r>
              <a:rPr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를 고려하여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다음 이동 주기에 이동해야 할지</a:t>
            </a:r>
            <a:r>
              <a:rPr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여부를 결정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: stay() 함수를 통해 구현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4-2) </a:t>
            </a:r>
            <a:r>
              <a:rPr lang="ko"/>
              <a:t>정규층이 아닌 층(층 사이)에서는 정지하지 않는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50" name="Google Shape;550;p45"/>
          <p:cNvSpPr/>
          <p:nvPr/>
        </p:nvSpPr>
        <p:spPr>
          <a:xfrm>
            <a:off x="1707375" y="4084900"/>
            <a:ext cx="535200" cy="535200"/>
          </a:xfrm>
          <a:prstGeom prst="ellips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1" name="Google Shape;551;p45"/>
          <p:cNvSpPr/>
          <p:nvPr/>
        </p:nvSpPr>
        <p:spPr>
          <a:xfrm>
            <a:off x="1707375" y="1581425"/>
            <a:ext cx="535200" cy="535200"/>
          </a:xfrm>
          <a:prstGeom prst="ellips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2" name="Google Shape;552;p45"/>
          <p:cNvSpPr/>
          <p:nvPr/>
        </p:nvSpPr>
        <p:spPr>
          <a:xfrm>
            <a:off x="1707375" y="3250400"/>
            <a:ext cx="535200" cy="5352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45"/>
          <p:cNvSpPr/>
          <p:nvPr/>
        </p:nvSpPr>
        <p:spPr>
          <a:xfrm>
            <a:off x="1707375" y="2415913"/>
            <a:ext cx="535200" cy="5352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4" name="Google Shape;554;p45"/>
          <p:cNvSpPr txBox="1"/>
          <p:nvPr/>
        </p:nvSpPr>
        <p:spPr>
          <a:xfrm>
            <a:off x="2909225" y="2373375"/>
            <a:ext cx="611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호출이 모두 사라진 경우에도, </a:t>
            </a:r>
            <a:b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b="1"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위치 기준 가장 가까운 층까지 이동</a:t>
            </a: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한 뒤 정지 </a:t>
            </a:r>
            <a:b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</a:b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: 층 </a:t>
            </a: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사이에서 </a:t>
            </a: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정지하지 않</a:t>
            </a: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음.</a:t>
            </a:r>
            <a:endParaRPr sz="23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55" name="Google Shape;555;p45"/>
          <p:cNvSpPr/>
          <p:nvPr/>
        </p:nvSpPr>
        <p:spPr>
          <a:xfrm rot="-5400000">
            <a:off x="958475" y="1974350"/>
            <a:ext cx="767100" cy="455100"/>
          </a:xfrm>
          <a:prstGeom prst="uturnArrow">
            <a:avLst>
              <a:gd fmla="val 25346" name="adj1"/>
              <a:gd fmla="val 25000" name="adj2"/>
              <a:gd fmla="val 25000" name="adj3"/>
              <a:gd fmla="val 43750" name="adj4"/>
              <a:gd fmla="val 100000" name="adj5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6" name="Google Shape;556;p45"/>
          <p:cNvSpPr/>
          <p:nvPr/>
        </p:nvSpPr>
        <p:spPr>
          <a:xfrm flipH="1" rot="-5400000">
            <a:off x="958475" y="3674825"/>
            <a:ext cx="767100" cy="455100"/>
          </a:xfrm>
          <a:prstGeom prst="uturnArrow">
            <a:avLst>
              <a:gd fmla="val 25346" name="adj1"/>
              <a:gd fmla="val 25000" name="adj2"/>
              <a:gd fmla="val 25000" name="adj3"/>
              <a:gd fmla="val 43750" name="adj4"/>
              <a:gd fmla="val 100000" name="adj5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정지 판단을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stay()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562" name="Google Shape;56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00" y="1293275"/>
            <a:ext cx="4113325" cy="3364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1825" y="1293275"/>
            <a:ext cx="4086646" cy="358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이동을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update_pos()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569" name="Google Shape;569;p47"/>
          <p:cNvPicPr preferRelativeResize="0"/>
          <p:nvPr/>
        </p:nvPicPr>
        <p:blipFill rotWithShape="1">
          <a:blip r:embed="rId3">
            <a:alphaModFix/>
          </a:blip>
          <a:srcRect b="44632" l="0" r="0" t="0"/>
          <a:stretch/>
        </p:blipFill>
        <p:spPr>
          <a:xfrm>
            <a:off x="264525" y="1426550"/>
            <a:ext cx="4283656" cy="30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47"/>
          <p:cNvPicPr preferRelativeResize="0"/>
          <p:nvPr/>
        </p:nvPicPr>
        <p:blipFill rotWithShape="1">
          <a:blip r:embed="rId3">
            <a:alphaModFix/>
          </a:blip>
          <a:srcRect b="0" l="0" r="0" t="55367"/>
          <a:stretch/>
        </p:blipFill>
        <p:spPr>
          <a:xfrm>
            <a:off x="4399244" y="1478084"/>
            <a:ext cx="4480231" cy="2548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5) </a:t>
            </a:r>
            <a:r>
              <a:rPr lang="ko"/>
              <a:t>호출 해제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5-1)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도착한 층에서 호출을 해제하는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581" name="Google Shape;581;p49"/>
          <p:cNvSpPr txBox="1"/>
          <p:nvPr/>
        </p:nvSpPr>
        <p:spPr>
          <a:xfrm>
            <a:off x="679875" y="3830500"/>
            <a:ext cx="91440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・ </a:t>
            </a:r>
            <a:r>
              <a:rPr b="1"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외부 호출</a:t>
            </a:r>
            <a:r>
              <a:rPr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은 현재 이동 방향과 일치할 경우에만 해제된다.</a:t>
            </a:r>
            <a:endParaRPr sz="2000">
              <a:solidFill>
                <a:srgbClr val="66666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pSp>
        <p:nvGrpSpPr>
          <p:cNvPr id="582" name="Google Shape;582;p49"/>
          <p:cNvGrpSpPr/>
          <p:nvPr/>
        </p:nvGrpSpPr>
        <p:grpSpPr>
          <a:xfrm>
            <a:off x="952661" y="989050"/>
            <a:ext cx="7238678" cy="2367750"/>
            <a:chOff x="952661" y="1293850"/>
            <a:chExt cx="7238678" cy="2367750"/>
          </a:xfrm>
        </p:grpSpPr>
        <p:grpSp>
          <p:nvGrpSpPr>
            <p:cNvPr id="583" name="Google Shape;583;p49"/>
            <p:cNvGrpSpPr/>
            <p:nvPr/>
          </p:nvGrpSpPr>
          <p:grpSpPr>
            <a:xfrm rot="5400000">
              <a:off x="2393310" y="447558"/>
              <a:ext cx="401124" cy="3094159"/>
              <a:chOff x="1012940" y="1078900"/>
              <a:chExt cx="727200" cy="5609425"/>
            </a:xfrm>
          </p:grpSpPr>
          <p:sp>
            <p:nvSpPr>
              <p:cNvPr id="584" name="Google Shape;584;p49"/>
              <p:cNvSpPr/>
              <p:nvPr/>
            </p:nvSpPr>
            <p:spPr>
              <a:xfrm>
                <a:off x="1012940" y="3520021"/>
                <a:ext cx="727200" cy="727200"/>
              </a:xfrm>
              <a:prstGeom prst="ellipse">
                <a:avLst/>
              </a:prstGeom>
              <a:solidFill>
                <a:srgbClr val="CC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5" name="Google Shape;585;p49"/>
              <p:cNvSpPr/>
              <p:nvPr/>
            </p:nvSpPr>
            <p:spPr>
              <a:xfrm>
                <a:off x="1111325" y="1078900"/>
                <a:ext cx="535200" cy="535200"/>
              </a:xfrm>
              <a:prstGeom prst="ellipse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6" name="Google Shape;586;p49"/>
              <p:cNvSpPr/>
              <p:nvPr/>
            </p:nvSpPr>
            <p:spPr>
              <a:xfrm>
                <a:off x="1111325" y="2747875"/>
                <a:ext cx="535200" cy="535200"/>
              </a:xfrm>
              <a:prstGeom prst="ellips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7" name="Google Shape;587;p49"/>
              <p:cNvSpPr/>
              <p:nvPr/>
            </p:nvSpPr>
            <p:spPr>
              <a:xfrm>
                <a:off x="1111325" y="1913388"/>
                <a:ext cx="535200" cy="535200"/>
              </a:xfrm>
              <a:prstGeom prst="ellips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8" name="Google Shape;588;p49"/>
              <p:cNvSpPr/>
              <p:nvPr/>
            </p:nvSpPr>
            <p:spPr>
              <a:xfrm>
                <a:off x="1111325" y="6153125"/>
                <a:ext cx="535200" cy="535200"/>
              </a:xfrm>
              <a:prstGeom prst="ellipse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89" name="Google Shape;589;p49"/>
              <p:cNvSpPr/>
              <p:nvPr/>
            </p:nvSpPr>
            <p:spPr>
              <a:xfrm>
                <a:off x="1111325" y="5318625"/>
                <a:ext cx="535200" cy="535200"/>
              </a:xfrm>
              <a:prstGeom prst="ellips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90" name="Google Shape;590;p49"/>
              <p:cNvSpPr/>
              <p:nvPr/>
            </p:nvSpPr>
            <p:spPr>
              <a:xfrm>
                <a:off x="1111325" y="4484138"/>
                <a:ext cx="535200" cy="535200"/>
              </a:xfrm>
              <a:prstGeom prst="ellips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000">
                  <a:solidFill>
                    <a:srgbClr val="CC4125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591" name="Google Shape;591;p49"/>
            <p:cNvSpPr/>
            <p:nvPr/>
          </p:nvSpPr>
          <p:spPr>
            <a:xfrm rot="5400000">
              <a:off x="2562028" y="2904051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592" name="Google Shape;592;p49"/>
            <p:cNvGrpSpPr/>
            <p:nvPr/>
          </p:nvGrpSpPr>
          <p:grpSpPr>
            <a:xfrm rot="-5400000">
              <a:off x="2454158" y="2356316"/>
              <a:ext cx="313406" cy="313406"/>
              <a:chOff x="2433865" y="1443650"/>
              <a:chExt cx="383700" cy="383700"/>
            </a:xfrm>
          </p:grpSpPr>
          <p:sp>
            <p:nvSpPr>
              <p:cNvPr id="593" name="Google Shape;593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6AA8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94" name="Google Shape;594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595" name="Google Shape;595;p49"/>
            <p:cNvGrpSpPr/>
            <p:nvPr/>
          </p:nvGrpSpPr>
          <p:grpSpPr>
            <a:xfrm rot="5400000">
              <a:off x="2454211" y="2819918"/>
              <a:ext cx="313406" cy="313406"/>
              <a:chOff x="2433865" y="1443650"/>
              <a:chExt cx="383700" cy="383700"/>
            </a:xfrm>
          </p:grpSpPr>
          <p:sp>
            <p:nvSpPr>
              <p:cNvPr id="596" name="Google Shape;596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6AA8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597" name="Google Shape;597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598" name="Google Shape;598;p49"/>
            <p:cNvSpPr/>
            <p:nvPr/>
          </p:nvSpPr>
          <p:spPr>
            <a:xfrm rot="5400000">
              <a:off x="2454094" y="3291485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99" name="Google Shape;599;p49"/>
            <p:cNvSpPr/>
            <p:nvPr/>
          </p:nvSpPr>
          <p:spPr>
            <a:xfrm>
              <a:off x="2553965" y="3391262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0" name="Google Shape;600;p49"/>
            <p:cNvSpPr txBox="1"/>
            <p:nvPr/>
          </p:nvSpPr>
          <p:spPr>
            <a:xfrm>
              <a:off x="2805549" y="2342575"/>
              <a:ext cx="722700" cy="2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해제 X</a:t>
              </a:r>
              <a:endParaRPr b="1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1" name="Google Shape;601;p49"/>
            <p:cNvSpPr txBox="1"/>
            <p:nvPr/>
          </p:nvSpPr>
          <p:spPr>
            <a:xfrm>
              <a:off x="2805558" y="2814868"/>
              <a:ext cx="607500" cy="2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해제</a:t>
              </a:r>
              <a:endParaRPr b="1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2" name="Google Shape;602;p49"/>
            <p:cNvSpPr txBox="1"/>
            <p:nvPr/>
          </p:nvSpPr>
          <p:spPr>
            <a:xfrm>
              <a:off x="2805558" y="3271688"/>
              <a:ext cx="607500" cy="2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3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해제</a:t>
              </a:r>
              <a:endParaRPr b="1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3" name="Google Shape;603;p49"/>
            <p:cNvSpPr/>
            <p:nvPr/>
          </p:nvSpPr>
          <p:spPr>
            <a:xfrm rot="-5400000">
              <a:off x="1037198" y="2356183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4" name="Google Shape;604;p49"/>
            <p:cNvSpPr/>
            <p:nvPr/>
          </p:nvSpPr>
          <p:spPr>
            <a:xfrm rot="-5400000">
              <a:off x="1144954" y="2434978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05" name="Google Shape;605;p49"/>
            <p:cNvSpPr/>
            <p:nvPr/>
          </p:nvSpPr>
          <p:spPr>
            <a:xfrm rot="5400000">
              <a:off x="1145045" y="2904051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06" name="Google Shape;606;p49"/>
            <p:cNvGrpSpPr/>
            <p:nvPr/>
          </p:nvGrpSpPr>
          <p:grpSpPr>
            <a:xfrm rot="5400000">
              <a:off x="1037227" y="2819918"/>
              <a:ext cx="313406" cy="313406"/>
              <a:chOff x="2433865" y="1443650"/>
              <a:chExt cx="383700" cy="383700"/>
            </a:xfrm>
          </p:grpSpPr>
          <p:sp>
            <p:nvSpPr>
              <p:cNvPr id="607" name="Google Shape;607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08" name="Google Shape;608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09" name="Google Shape;609;p49"/>
            <p:cNvSpPr/>
            <p:nvPr/>
          </p:nvSpPr>
          <p:spPr>
            <a:xfrm rot="5400000">
              <a:off x="1037110" y="3291485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0" name="Google Shape;610;p49"/>
            <p:cNvSpPr/>
            <p:nvPr/>
          </p:nvSpPr>
          <p:spPr>
            <a:xfrm>
              <a:off x="1136982" y="3391262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1" name="Google Shape;611;p49"/>
            <p:cNvSpPr/>
            <p:nvPr/>
          </p:nvSpPr>
          <p:spPr>
            <a:xfrm rot="-5400000">
              <a:off x="3827451" y="2352270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2" name="Google Shape;612;p49"/>
            <p:cNvSpPr/>
            <p:nvPr/>
          </p:nvSpPr>
          <p:spPr>
            <a:xfrm rot="-5400000">
              <a:off x="3935208" y="2431065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3" name="Google Shape;613;p49"/>
            <p:cNvSpPr/>
            <p:nvPr/>
          </p:nvSpPr>
          <p:spPr>
            <a:xfrm rot="5400000">
              <a:off x="3935298" y="2900138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14" name="Google Shape;614;p49"/>
            <p:cNvGrpSpPr/>
            <p:nvPr/>
          </p:nvGrpSpPr>
          <p:grpSpPr>
            <a:xfrm rot="5400000">
              <a:off x="3827480" y="2819918"/>
              <a:ext cx="313406" cy="313406"/>
              <a:chOff x="2433865" y="1443650"/>
              <a:chExt cx="383700" cy="383700"/>
            </a:xfrm>
          </p:grpSpPr>
          <p:sp>
            <p:nvSpPr>
              <p:cNvPr id="615" name="Google Shape;615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16" name="Google Shape;616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17" name="Google Shape;617;p49"/>
            <p:cNvSpPr/>
            <p:nvPr/>
          </p:nvSpPr>
          <p:spPr>
            <a:xfrm rot="5400000">
              <a:off x="3827363" y="3287572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8" name="Google Shape;618;p49"/>
            <p:cNvSpPr/>
            <p:nvPr/>
          </p:nvSpPr>
          <p:spPr>
            <a:xfrm>
              <a:off x="3927235" y="3387349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9" name="Google Shape;619;p49"/>
            <p:cNvSpPr/>
            <p:nvPr/>
          </p:nvSpPr>
          <p:spPr>
            <a:xfrm rot="5400000">
              <a:off x="6595148" y="2904051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20" name="Google Shape;620;p49"/>
            <p:cNvGrpSpPr/>
            <p:nvPr/>
          </p:nvGrpSpPr>
          <p:grpSpPr>
            <a:xfrm rot="-5400000">
              <a:off x="6487278" y="2356316"/>
              <a:ext cx="313406" cy="313406"/>
              <a:chOff x="2433865" y="1443650"/>
              <a:chExt cx="383700" cy="383700"/>
            </a:xfrm>
          </p:grpSpPr>
          <p:sp>
            <p:nvSpPr>
              <p:cNvPr id="621" name="Google Shape;621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6AA8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22" name="Google Shape;622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23" name="Google Shape;623;p49"/>
            <p:cNvSpPr/>
            <p:nvPr/>
          </p:nvSpPr>
          <p:spPr>
            <a:xfrm rot="-5400000">
              <a:off x="5070318" y="2356183"/>
              <a:ext cx="313500" cy="313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24" name="Google Shape;624;p49"/>
            <p:cNvSpPr/>
            <p:nvPr/>
          </p:nvSpPr>
          <p:spPr>
            <a:xfrm rot="-5400000">
              <a:off x="5178074" y="2434978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25" name="Google Shape;625;p49"/>
            <p:cNvSpPr/>
            <p:nvPr/>
          </p:nvSpPr>
          <p:spPr>
            <a:xfrm rot="5400000">
              <a:off x="5178165" y="2904051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26" name="Google Shape;626;p49"/>
            <p:cNvGrpSpPr/>
            <p:nvPr/>
          </p:nvGrpSpPr>
          <p:grpSpPr>
            <a:xfrm rot="5400000">
              <a:off x="5070347" y="2819918"/>
              <a:ext cx="313406" cy="313406"/>
              <a:chOff x="2433865" y="1443650"/>
              <a:chExt cx="383700" cy="383700"/>
            </a:xfrm>
          </p:grpSpPr>
          <p:sp>
            <p:nvSpPr>
              <p:cNvPr id="627" name="Google Shape;627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28" name="Google Shape;628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29" name="Google Shape;629;p49"/>
            <p:cNvSpPr/>
            <p:nvPr/>
          </p:nvSpPr>
          <p:spPr>
            <a:xfrm rot="5400000">
              <a:off x="5070230" y="3291485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0" name="Google Shape;630;p49"/>
            <p:cNvSpPr/>
            <p:nvPr/>
          </p:nvSpPr>
          <p:spPr>
            <a:xfrm>
              <a:off x="5170102" y="3391262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1" name="Google Shape;631;p49"/>
            <p:cNvSpPr/>
            <p:nvPr/>
          </p:nvSpPr>
          <p:spPr>
            <a:xfrm rot="-5400000">
              <a:off x="7860571" y="2352270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2" name="Google Shape;632;p49"/>
            <p:cNvSpPr/>
            <p:nvPr/>
          </p:nvSpPr>
          <p:spPr>
            <a:xfrm rot="-5400000">
              <a:off x="7968328" y="2431065"/>
              <a:ext cx="97800" cy="150600"/>
            </a:xfrm>
            <a:prstGeom prst="downArrow">
              <a:avLst>
                <a:gd fmla="val 50167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3" name="Google Shape;633;p49"/>
            <p:cNvSpPr/>
            <p:nvPr/>
          </p:nvSpPr>
          <p:spPr>
            <a:xfrm rot="5400000">
              <a:off x="7968418" y="2900138"/>
              <a:ext cx="97800" cy="150600"/>
            </a:xfrm>
            <a:prstGeom prst="downArrow">
              <a:avLst>
                <a:gd fmla="val 46033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34" name="Google Shape;634;p49"/>
            <p:cNvGrpSpPr/>
            <p:nvPr/>
          </p:nvGrpSpPr>
          <p:grpSpPr>
            <a:xfrm rot="5400000">
              <a:off x="7860600" y="2819918"/>
              <a:ext cx="313406" cy="313406"/>
              <a:chOff x="2433865" y="1443650"/>
              <a:chExt cx="383700" cy="383700"/>
            </a:xfrm>
          </p:grpSpPr>
          <p:sp>
            <p:nvSpPr>
              <p:cNvPr id="635" name="Google Shape;635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36" name="Google Shape;636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37" name="Google Shape;637;p49"/>
            <p:cNvSpPr/>
            <p:nvPr/>
          </p:nvSpPr>
          <p:spPr>
            <a:xfrm rot="5400000">
              <a:off x="7860483" y="3287572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8" name="Google Shape;638;p49"/>
            <p:cNvSpPr/>
            <p:nvPr/>
          </p:nvSpPr>
          <p:spPr>
            <a:xfrm>
              <a:off x="7960355" y="3387349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39" name="Google Shape;639;p49"/>
            <p:cNvSpPr/>
            <p:nvPr/>
          </p:nvSpPr>
          <p:spPr>
            <a:xfrm rot="5400000">
              <a:off x="7896139" y="1848391"/>
              <a:ext cx="295200" cy="295200"/>
            </a:xfrm>
            <a:prstGeom prst="ellipse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0" name="Google Shape;640;p49"/>
            <p:cNvSpPr/>
            <p:nvPr/>
          </p:nvSpPr>
          <p:spPr>
            <a:xfrm rot="5400000">
              <a:off x="6975462" y="1848391"/>
              <a:ext cx="295200" cy="2952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1" name="Google Shape;641;p49"/>
            <p:cNvSpPr/>
            <p:nvPr/>
          </p:nvSpPr>
          <p:spPr>
            <a:xfrm rot="5400000">
              <a:off x="7435801" y="1848391"/>
              <a:ext cx="295200" cy="2952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2" name="Google Shape;642;p49"/>
            <p:cNvSpPr/>
            <p:nvPr/>
          </p:nvSpPr>
          <p:spPr>
            <a:xfrm rot="5400000">
              <a:off x="5096983" y="1848391"/>
              <a:ext cx="295200" cy="295200"/>
            </a:xfrm>
            <a:prstGeom prst="ellipse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3" name="Google Shape;643;p49"/>
            <p:cNvSpPr/>
            <p:nvPr/>
          </p:nvSpPr>
          <p:spPr>
            <a:xfrm rot="5400000">
              <a:off x="5557329" y="1848391"/>
              <a:ext cx="295200" cy="2952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4" name="Google Shape;644;p49"/>
            <p:cNvSpPr/>
            <p:nvPr/>
          </p:nvSpPr>
          <p:spPr>
            <a:xfrm rot="5400000">
              <a:off x="6017667" y="1848391"/>
              <a:ext cx="295200" cy="2952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rgbClr val="CC4125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645" name="Google Shape;645;p49"/>
            <p:cNvGrpSpPr/>
            <p:nvPr/>
          </p:nvGrpSpPr>
          <p:grpSpPr>
            <a:xfrm rot="5400000">
              <a:off x="6487467" y="2819918"/>
              <a:ext cx="313406" cy="313406"/>
              <a:chOff x="2433865" y="1443650"/>
              <a:chExt cx="383700" cy="383700"/>
            </a:xfrm>
          </p:grpSpPr>
          <p:sp>
            <p:nvSpPr>
              <p:cNvPr id="646" name="Google Shape;646;p49"/>
              <p:cNvSpPr/>
              <p:nvPr/>
            </p:nvSpPr>
            <p:spPr>
              <a:xfrm>
                <a:off x="2433865" y="1443650"/>
                <a:ext cx="383700" cy="383700"/>
              </a:xfrm>
              <a:prstGeom prst="ellipse">
                <a:avLst/>
              </a:prstGeom>
              <a:solidFill>
                <a:srgbClr val="D9EA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47" name="Google Shape;647;p49"/>
              <p:cNvSpPr/>
              <p:nvPr/>
            </p:nvSpPr>
            <p:spPr>
              <a:xfrm>
                <a:off x="2569152" y="1543252"/>
                <a:ext cx="119700" cy="184500"/>
              </a:xfrm>
              <a:prstGeom prst="downArrow">
                <a:avLst>
                  <a:gd fmla="val 50167" name="adj1"/>
                  <a:gd fmla="val 5000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sp>
          <p:nvSpPr>
            <p:cNvPr id="648" name="Google Shape;648;p49"/>
            <p:cNvSpPr/>
            <p:nvPr/>
          </p:nvSpPr>
          <p:spPr>
            <a:xfrm rot="5400000">
              <a:off x="6487350" y="3287572"/>
              <a:ext cx="313500" cy="3135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6587222" y="3387349"/>
              <a:ext cx="113700" cy="113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0" name="Google Shape;650;p49"/>
            <p:cNvSpPr/>
            <p:nvPr/>
          </p:nvSpPr>
          <p:spPr>
            <a:xfrm rot="5400000">
              <a:off x="6496563" y="1848391"/>
              <a:ext cx="295200" cy="295200"/>
            </a:xfrm>
            <a:prstGeom prst="ellipse">
              <a:avLst/>
            </a:pr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1" name="Google Shape;651;p49"/>
            <p:cNvSpPr/>
            <p:nvPr/>
          </p:nvSpPr>
          <p:spPr>
            <a:xfrm rot="5400000">
              <a:off x="5974077" y="1794118"/>
              <a:ext cx="401100" cy="4011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2" name="Google Shape;652;p49"/>
            <p:cNvSpPr/>
            <p:nvPr/>
          </p:nvSpPr>
          <p:spPr>
            <a:xfrm>
              <a:off x="4538698" y="1305192"/>
              <a:ext cx="215100" cy="295200"/>
            </a:xfrm>
            <a:prstGeom prst="rightArrow">
              <a:avLst>
                <a:gd fmla="val 53572" name="adj1"/>
                <a:gd fmla="val 42375" name="adj2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653" name="Google Shape;653;p49"/>
            <p:cNvCxnSpPr/>
            <p:nvPr/>
          </p:nvCxnSpPr>
          <p:spPr>
            <a:xfrm>
              <a:off x="952661" y="3213494"/>
              <a:ext cx="32748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4" name="Google Shape;654;p49"/>
            <p:cNvCxnSpPr/>
            <p:nvPr/>
          </p:nvCxnSpPr>
          <p:spPr>
            <a:xfrm>
              <a:off x="4916439" y="3213494"/>
              <a:ext cx="3274800" cy="0"/>
            </a:xfrm>
            <a:prstGeom prst="straightConnector1">
              <a:avLst/>
            </a:prstGeom>
            <a:noFill/>
            <a:ln cap="flat" cmpd="sng" w="1905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5" name="Google Shape;655;p49"/>
            <p:cNvSpPr/>
            <p:nvPr/>
          </p:nvSpPr>
          <p:spPr>
            <a:xfrm>
              <a:off x="2146392" y="1293850"/>
              <a:ext cx="894600" cy="304200"/>
            </a:xfrm>
            <a:prstGeom prst="roundRect">
              <a:avLst>
                <a:gd fmla="val 16667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전</a:t>
              </a:r>
              <a:endParaRPr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6" name="Google Shape;656;p49"/>
            <p:cNvSpPr/>
            <p:nvPr/>
          </p:nvSpPr>
          <p:spPr>
            <a:xfrm>
              <a:off x="6196692" y="1300700"/>
              <a:ext cx="894600" cy="304200"/>
            </a:xfrm>
            <a:prstGeom prst="roundRect">
              <a:avLst>
                <a:gd fmla="val 16667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후</a:t>
              </a:r>
              <a:endParaRPr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657" name="Google Shape;657;p49"/>
            <p:cNvCxnSpPr/>
            <p:nvPr/>
          </p:nvCxnSpPr>
          <p:spPr>
            <a:xfrm>
              <a:off x="4622300" y="1872700"/>
              <a:ext cx="0" cy="1788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58" name="Google Shape;658;p49"/>
          <p:cNvSpPr txBox="1"/>
          <p:nvPr/>
        </p:nvSpPr>
        <p:spPr>
          <a:xfrm>
            <a:off x="679875" y="4233950"/>
            <a:ext cx="91440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・ </a:t>
            </a:r>
            <a:r>
              <a:rPr b="1"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내부 호출</a:t>
            </a:r>
            <a:r>
              <a:rPr lang="ko" sz="2000">
                <a:solidFill>
                  <a:srgbClr val="666666"/>
                </a:solidFill>
                <a:latin typeface="Noto Sans KR"/>
                <a:ea typeface="Noto Sans KR"/>
                <a:cs typeface="Noto Sans KR"/>
                <a:sym typeface="Noto Sans KR"/>
              </a:rPr>
              <a:t>은 도착 시 항상 해제된다.</a:t>
            </a:r>
            <a:endParaRPr sz="2000">
              <a:solidFill>
                <a:srgbClr val="66666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59" name="Google Shape;659;p49"/>
          <p:cNvSpPr/>
          <p:nvPr/>
        </p:nvSpPr>
        <p:spPr>
          <a:xfrm rot="5400000">
            <a:off x="2506395" y="1575691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0" name="Google Shape;660;p49"/>
          <p:cNvSpPr/>
          <p:nvPr/>
        </p:nvSpPr>
        <p:spPr>
          <a:xfrm rot="5400000">
            <a:off x="6094020" y="1575691"/>
            <a:ext cx="159300" cy="245400"/>
          </a:xfrm>
          <a:prstGeom prst="downArrow">
            <a:avLst>
              <a:gd fmla="val 50167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호출 해제를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update_call()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666" name="Google Shape;66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75" y="1106975"/>
            <a:ext cx="4652675" cy="36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250" y="1067025"/>
            <a:ext cx="4183175" cy="262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5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6) </a:t>
            </a:r>
            <a:r>
              <a:rPr lang="ko"/>
              <a:t>문 열림 애니메이션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6-1)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호출 처리 후 문이 열리는 동작을 표현하는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78" name="Google Shape;678;p52"/>
          <p:cNvSpPr txBox="1"/>
          <p:nvPr/>
        </p:nvSpPr>
        <p:spPr>
          <a:xfrm>
            <a:off x="25" y="3926725"/>
            <a:ext cx="9144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호출된 층에 도착하면 문이 열리는 것을 표현하기 위해 </a:t>
            </a: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LED가 일정 시간 깜빡인다.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79" name="Google Shape;679;p52"/>
          <p:cNvSpPr/>
          <p:nvPr/>
        </p:nvSpPr>
        <p:spPr>
          <a:xfrm flipH="1" rot="5400000">
            <a:off x="4785933" y="2008890"/>
            <a:ext cx="390300" cy="3903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0" name="Google Shape;680;p52"/>
          <p:cNvSpPr/>
          <p:nvPr/>
        </p:nvSpPr>
        <p:spPr>
          <a:xfrm flipH="1" rot="5400000">
            <a:off x="3568522" y="2008890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1" name="Google Shape;681;p52"/>
          <p:cNvSpPr/>
          <p:nvPr/>
        </p:nvSpPr>
        <p:spPr>
          <a:xfrm flipH="1" rot="5400000">
            <a:off x="4177227" y="2008890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2" name="Google Shape;682;p52"/>
          <p:cNvSpPr/>
          <p:nvPr/>
        </p:nvSpPr>
        <p:spPr>
          <a:xfrm flipH="1" rot="5400000">
            <a:off x="1693324" y="2008890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3" name="Google Shape;683;p52"/>
          <p:cNvSpPr/>
          <p:nvPr/>
        </p:nvSpPr>
        <p:spPr>
          <a:xfrm flipH="1" rot="5400000">
            <a:off x="2302029" y="2008890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4" name="Google Shape;684;p52"/>
          <p:cNvSpPr/>
          <p:nvPr/>
        </p:nvSpPr>
        <p:spPr>
          <a:xfrm flipH="1" rot="5400000">
            <a:off x="1035591" y="2010642"/>
            <a:ext cx="390300" cy="3903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5" name="Google Shape;685;p52"/>
          <p:cNvSpPr/>
          <p:nvPr/>
        </p:nvSpPr>
        <p:spPr>
          <a:xfrm flipH="1" rot="-5400000">
            <a:off x="2865221" y="1940574"/>
            <a:ext cx="530400" cy="5304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6" name="Google Shape;686;p52"/>
          <p:cNvSpPr/>
          <p:nvPr/>
        </p:nvSpPr>
        <p:spPr>
          <a:xfrm flipH="1" rot="5400000">
            <a:off x="4785916" y="3145308"/>
            <a:ext cx="390300" cy="3903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7" name="Google Shape;687;p52"/>
          <p:cNvSpPr/>
          <p:nvPr/>
        </p:nvSpPr>
        <p:spPr>
          <a:xfrm flipH="1" rot="5400000">
            <a:off x="3568505" y="3145308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8" name="Google Shape;688;p52"/>
          <p:cNvSpPr/>
          <p:nvPr/>
        </p:nvSpPr>
        <p:spPr>
          <a:xfrm flipH="1" rot="5400000">
            <a:off x="4177211" y="3145308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9" name="Google Shape;689;p52"/>
          <p:cNvSpPr/>
          <p:nvPr/>
        </p:nvSpPr>
        <p:spPr>
          <a:xfrm flipH="1" rot="5400000">
            <a:off x="1693307" y="3145308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0" name="Google Shape;690;p52"/>
          <p:cNvSpPr/>
          <p:nvPr/>
        </p:nvSpPr>
        <p:spPr>
          <a:xfrm flipH="1" rot="5400000">
            <a:off x="2302013" y="3145308"/>
            <a:ext cx="390300" cy="3903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CC412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1" name="Google Shape;691;p52"/>
          <p:cNvSpPr/>
          <p:nvPr/>
        </p:nvSpPr>
        <p:spPr>
          <a:xfrm flipH="1" rot="5400000">
            <a:off x="1035575" y="3147060"/>
            <a:ext cx="390300" cy="3903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2" name="Google Shape;692;p52"/>
          <p:cNvSpPr/>
          <p:nvPr/>
        </p:nvSpPr>
        <p:spPr>
          <a:xfrm flipH="1" rot="5400000">
            <a:off x="2935275" y="3145308"/>
            <a:ext cx="390300" cy="390300"/>
          </a:xfrm>
          <a:prstGeom prst="ellipse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3" name="Google Shape;693;p52"/>
          <p:cNvSpPr/>
          <p:nvPr/>
        </p:nvSpPr>
        <p:spPr>
          <a:xfrm>
            <a:off x="3604500" y="1174374"/>
            <a:ext cx="1701000" cy="449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latin typeface="Noto Sans KR"/>
                <a:ea typeface="Noto Sans KR"/>
                <a:cs typeface="Noto Sans KR"/>
                <a:sym typeface="Noto Sans KR"/>
              </a:rPr>
              <a:t>2층 문 열림</a:t>
            </a:r>
            <a:endParaRPr b="1" sz="17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94" name="Google Shape;694;p52"/>
          <p:cNvSpPr txBox="1"/>
          <p:nvPr/>
        </p:nvSpPr>
        <p:spPr>
          <a:xfrm>
            <a:off x="5753972" y="1905562"/>
            <a:ext cx="27438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pos</a:t>
            </a:r>
            <a:r>
              <a:rPr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 = 0b0000</a:t>
            </a:r>
            <a:r>
              <a:rPr b="1" lang="ko" sz="2200">
                <a:solidFill>
                  <a:srgbClr val="CC0000"/>
                </a:solidFill>
                <a:latin typeface="Noto Sans KR"/>
                <a:ea typeface="Noto Sans KR"/>
                <a:cs typeface="Noto Sans KR"/>
                <a:sym typeface="Noto Sans KR"/>
              </a:rPr>
              <a:t>1</a:t>
            </a:r>
            <a:r>
              <a:rPr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000</a:t>
            </a:r>
            <a:endParaRPr sz="2200">
              <a:solidFill>
                <a:srgbClr val="999999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95" name="Google Shape;695;p52"/>
          <p:cNvSpPr txBox="1"/>
          <p:nvPr/>
        </p:nvSpPr>
        <p:spPr>
          <a:xfrm>
            <a:off x="5753972" y="3064083"/>
            <a:ext cx="28878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pos</a:t>
            </a:r>
            <a:r>
              <a:rPr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 = 0b0000</a:t>
            </a:r>
            <a:r>
              <a:rPr b="1" lang="ko" sz="2200">
                <a:solidFill>
                  <a:srgbClr val="CC0000"/>
                </a:solidFill>
                <a:latin typeface="Noto Sans KR"/>
                <a:ea typeface="Noto Sans KR"/>
                <a:cs typeface="Noto Sans KR"/>
                <a:sym typeface="Noto Sans KR"/>
              </a:rPr>
              <a:t>0</a:t>
            </a:r>
            <a:r>
              <a:rPr lang="ko" sz="2200">
                <a:solidFill>
                  <a:srgbClr val="999999"/>
                </a:solidFill>
                <a:latin typeface="Noto Sans KR"/>
                <a:ea typeface="Noto Sans KR"/>
                <a:cs typeface="Noto Sans KR"/>
                <a:sym typeface="Noto Sans KR"/>
              </a:rPr>
              <a:t>000</a:t>
            </a:r>
            <a:endParaRPr sz="2200">
              <a:solidFill>
                <a:srgbClr val="999999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696" name="Google Shape;696;p52"/>
          <p:cNvSpPr/>
          <p:nvPr/>
        </p:nvSpPr>
        <p:spPr>
          <a:xfrm rot="5400000">
            <a:off x="6834428" y="2571606"/>
            <a:ext cx="390000" cy="390300"/>
          </a:xfrm>
          <a:prstGeom prst="leftRightArrow">
            <a:avLst>
              <a:gd fmla="val 50000" name="adj1"/>
              <a:gd fmla="val 32986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7" name="Google Shape;697;p52"/>
          <p:cNvSpPr/>
          <p:nvPr/>
        </p:nvSpPr>
        <p:spPr>
          <a:xfrm rot="5400000">
            <a:off x="2935428" y="2571606"/>
            <a:ext cx="390000" cy="390300"/>
          </a:xfrm>
          <a:prstGeom prst="leftRightArrow">
            <a:avLst>
              <a:gd fmla="val 50000" name="adj1"/>
              <a:gd fmla="val 32986" name="adj2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8" name="Google Shape;698;p52"/>
          <p:cNvSpPr txBox="1"/>
          <p:nvPr/>
        </p:nvSpPr>
        <p:spPr>
          <a:xfrm>
            <a:off x="0" y="4316300"/>
            <a:ext cx="9144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pos의 값</a:t>
            </a: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을 미리 저장된 </a:t>
            </a: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pos_snapshot</a:t>
            </a: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과 </a:t>
            </a:r>
            <a:r>
              <a:rPr b="1"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0</a:t>
            </a:r>
            <a:r>
              <a:rPr lang="ko" sz="17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으로 주기적으로 변경하여 깜빡임을 구현한다.</a:t>
            </a:r>
            <a:endParaRPr b="1" sz="17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5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6-2)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문 열림 중에도 호출 입력을 허용하는 기능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704" name="Google Shape;704;p53"/>
          <p:cNvSpPr txBox="1"/>
          <p:nvPr/>
        </p:nvSpPr>
        <p:spPr>
          <a:xfrm>
            <a:off x="3515525" y="2864338"/>
            <a:ext cx="53838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문이 열리는 동안 엘리베이터는 </a:t>
            </a:r>
            <a:r>
              <a:rPr b="1"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이동하지 않는다</a:t>
            </a:r>
            <a:r>
              <a:rPr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.</a:t>
            </a:r>
            <a:endParaRPr sz="16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705" name="Google Shape;705;p53"/>
          <p:cNvSpPr txBox="1"/>
          <p:nvPr/>
        </p:nvSpPr>
        <p:spPr>
          <a:xfrm>
            <a:off x="3451125" y="3313438"/>
            <a:ext cx="5646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문이 열리는 동안 </a:t>
            </a:r>
            <a:r>
              <a:rPr b="1"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새로운 호출 입력이나 호출 취소</a:t>
            </a:r>
            <a:r>
              <a:rPr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를 할 수 있다.</a:t>
            </a:r>
            <a:endParaRPr sz="16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706" name="Google Shape;70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75" y="936926"/>
            <a:ext cx="2870875" cy="4012174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53"/>
          <p:cNvSpPr/>
          <p:nvPr/>
        </p:nvSpPr>
        <p:spPr>
          <a:xfrm>
            <a:off x="4663025" y="2239325"/>
            <a:ext cx="3088800" cy="449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latin typeface="Noto Sans KR"/>
                <a:ea typeface="Noto Sans KR"/>
                <a:cs typeface="Noto Sans KR"/>
                <a:sym typeface="Noto Sans KR"/>
              </a:rPr>
              <a:t>is_blinking = true</a:t>
            </a:r>
            <a:endParaRPr b="1" sz="170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2. </a:t>
            </a: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설계 특징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4"/>
          <p:cNvSpPr txBox="1"/>
          <p:nvPr>
            <p:ph type="title"/>
          </p:nvPr>
        </p:nvSpPr>
        <p:spPr>
          <a:xfrm>
            <a:off x="133200" y="166525"/>
            <a:ext cx="8196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문 열림 애니메이션을 담당하는 함수 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update_door_blink()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713" name="Google Shape;7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3825" y="874075"/>
            <a:ext cx="4609597" cy="41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4. </a:t>
            </a: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테스트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5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기본 동작 조건 테스트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24" name="Google Shape;724;p56"/>
          <p:cNvGraphicFramePr/>
          <p:nvPr/>
        </p:nvGraphicFramePr>
        <p:xfrm>
          <a:off x="326375" y="11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837250"/>
                <a:gridCol w="3234475"/>
                <a:gridCol w="3234475"/>
                <a:gridCol w="705400"/>
              </a:tblGrid>
              <a:tr h="28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TC_ID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시나리오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예상 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초기 상태 → 이후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없음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유지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TC_02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3층 하행 호출 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이후 호출 없음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 도착 → 문 열림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 하행 전환 → 정지 유지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3층에서 1층 상행 호출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이후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없음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층 도착 → 문 열림 → 상행 전환 → 정지 유지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상태 → 현재 층 호출 등록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층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사이에서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이동 중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 상태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모든 호출 취소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가장 가까운 층까지 이동 → 문 열림 없음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9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중인 상태 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다른 층 외부 호출 버튼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누름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중 이동 없음 → 문 열림 후 이동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입력 </a:t>
            </a:r>
            <a:r>
              <a:rPr lang="ko" sz="2340"/>
              <a:t>취소 테스트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30" name="Google Shape;730;p57"/>
          <p:cNvGraphicFramePr/>
          <p:nvPr/>
        </p:nvGraphicFramePr>
        <p:xfrm>
          <a:off x="326375" y="11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837250"/>
                <a:gridCol w="3234475"/>
                <a:gridCol w="3234475"/>
                <a:gridCol w="705400"/>
              </a:tblGrid>
              <a:tr h="21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TC_ID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시나리오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예상 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19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TC_07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외부 호출 버튼 두 번 누름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LED 점등 → 호출 LED 소등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9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TC_08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내부 호출 버튼 두 번 누름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호출 LED 점등 → 호출 LED 유지 → 호출된 층 도착 → 호출 LED 소등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단일 호출 테스트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36" name="Google Shape;736;p58"/>
          <p:cNvGraphicFramePr/>
          <p:nvPr/>
        </p:nvGraphicFramePr>
        <p:xfrm>
          <a:off x="326375" y="11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837250"/>
                <a:gridCol w="3234475"/>
                <a:gridCol w="3234475"/>
                <a:gridCol w="705400"/>
              </a:tblGrid>
              <a:tr h="28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TC_ID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시나리오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예상 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TC_10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내부 2층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외부 1층 상행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→ 하행 전환 → 1층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문 열림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52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TC_11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내부 3층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외부 2층 하행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하행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전환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2층 도착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TC_12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외부 2층 상행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내부 3층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 도착 → 문 열림 → 3층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문 열림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TC_13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내부 2층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외부 3층 하행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 도착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 문 열림 →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문 열림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TC_14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2층에서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외부 1층 상행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외부 3층 하행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 도착 → 상행 전환 → 3층 도착 → 문 열림 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TC_15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1층에서 내부 2층 호출 </a:t>
                      </a:r>
                      <a:r>
                        <a:rPr b="1"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내부 3층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 도착 → 문 열림 → 3층 도착 → 문 열림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5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/>
              <a:t>동시</a:t>
            </a: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 호출 테스트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742" name="Google Shape;742;p59"/>
          <p:cNvGraphicFramePr/>
          <p:nvPr/>
        </p:nvGraphicFramePr>
        <p:xfrm>
          <a:off x="326375" y="11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837250"/>
                <a:gridCol w="3234475"/>
                <a:gridCol w="3234475"/>
                <a:gridCol w="705400"/>
              </a:tblGrid>
              <a:tr h="28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TC_ID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시나리오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예상 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결과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TC_16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2층에서 내부 3층 호출 → 2층 상행 + 1층 상행 동시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 도착 → 하행 전환 → 2층 무시 → 1층 도착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상행 전환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→ 2층 도착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TC_17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3층에서 내부 2층 호출 → 외부 3층 하행 + 1층 상행 동시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 도착 → 1층 도착 </a:t>
                      </a: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→ 상행 전환→ 3층 도착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43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TC_18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2층에서 외부 1층 상행 호출 → 외부 3층 하행 + 2층 내부 동시 호출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1층 도착 → 2층 도착 → 3층 도착 → 완료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✅</a:t>
                      </a:r>
                      <a:endParaRPr sz="12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2307"/>
              <a:buFont typeface="Arial"/>
              <a:buNone/>
            </a:pPr>
            <a:r>
              <a:rPr lang="ko" sz="2340"/>
              <a:t>기능별 함수 분리</a:t>
            </a:r>
            <a:endParaRPr/>
          </a:p>
        </p:txBody>
      </p:sp>
      <p:graphicFrame>
        <p:nvGraphicFramePr>
          <p:cNvPr id="126" name="Google Shape;126;p19"/>
          <p:cNvGraphicFramePr/>
          <p:nvPr/>
        </p:nvGraphicFramePr>
        <p:xfrm>
          <a:off x="3599050" y="1135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2006050"/>
                <a:gridCol w="3117075"/>
              </a:tblGrid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함수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설명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btn_input()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호출 등록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update_call()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호출 해제 + 문 열림 트리거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update_door_blink()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문 열림 표현을 위한 깜박임 동작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update_is_ascending()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방향 판단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update_pos()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위치 갱신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update_led()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LED 갱신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75" y="854125"/>
            <a:ext cx="2960165" cy="41369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" name="Google Shape;128;p19"/>
          <p:cNvGraphicFramePr/>
          <p:nvPr/>
        </p:nvGraphicFramePr>
        <p:xfrm>
          <a:off x="3599050" y="3947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2006050"/>
                <a:gridCol w="3117075"/>
              </a:tblGrid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상태변수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설명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solidFill>
                            <a:srgbClr val="434343"/>
                          </a:solidFill>
                        </a:rPr>
                        <a:t>is_blinking</a:t>
                      </a:r>
                      <a:endParaRPr b="1"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434343"/>
                          </a:solidFill>
                        </a:rPr>
                        <a:t>문 열림 상태 표현</a:t>
                      </a:r>
                      <a:endParaRPr sz="1200">
                        <a:solidFill>
                          <a:srgbClr val="43434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40"/>
              <a:t>기능별 함수 분리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75" y="854125"/>
            <a:ext cx="2960165" cy="4136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3743200" y="2317500"/>
            <a:ext cx="48933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전체 시스템 동작을 </a:t>
            </a:r>
            <a:endParaRPr sz="24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기능별</a:t>
            </a:r>
            <a:r>
              <a:rPr lang="ko" sz="24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로 분리하여 구성함</a:t>
            </a:r>
            <a:endParaRPr sz="24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4435600" y="3256175"/>
            <a:ext cx="3508500" cy="624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기능</a:t>
            </a:r>
            <a:r>
              <a:rPr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별로 함수로 분리해 </a:t>
            </a:r>
            <a:endParaRPr sz="15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메인 루프는 흐름 위주로만 구성되도록 함</a:t>
            </a:r>
            <a:endParaRPr sz="1200"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비동기 처리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0" y="3801375"/>
            <a:ext cx="91440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시스템의 모든 시간 제어를</a:t>
            </a:r>
            <a:r>
              <a:rPr b="1"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millis() 값(또는 차이)</a:t>
            </a:r>
            <a:r>
              <a:rPr lang="ko" sz="22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로 처리</a:t>
            </a:r>
            <a:endParaRPr sz="22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150" y="4212975"/>
            <a:ext cx="9144000" cy="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이동, 문 열림 LED </a:t>
            </a:r>
            <a:r>
              <a:rPr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깜박임</a:t>
            </a:r>
            <a:r>
              <a:rPr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, LED 갱신 등 각각의 기능을 자신만의 주기 변수로 독립 제어</a:t>
            </a:r>
            <a:endParaRPr sz="17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44" name="Google Shape;144;p21"/>
          <p:cNvGraphicFramePr/>
          <p:nvPr/>
        </p:nvGraphicFramePr>
        <p:xfrm>
          <a:off x="800100" y="146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766375"/>
                <a:gridCol w="5790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동작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코드 구조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 이동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if (now - prev_move_time &gt; MOVING_INTERVAL)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</a:t>
                      </a: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LED </a:t>
                      </a: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깜박임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if ((now / BLINK_INTERVAL) % 2) == 0)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문 열림 종료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if (now - blink_start_time &lt; BLINK_DURATION)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LED </a:t>
                      </a: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주기적 갱신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if (now - prev_led_time &gt; MOVING_INTERVAL)</a:t>
                      </a:r>
                      <a:endParaRPr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비트 </a:t>
            </a:r>
            <a:r>
              <a:rPr lang="ko" sz="2340"/>
              <a:t>플래그 기반 구조 - 상태 표현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50" name="Google Shape;150;p22"/>
          <p:cNvGraphicFramePr/>
          <p:nvPr/>
        </p:nvGraphicFramePr>
        <p:xfrm>
          <a:off x="3657188" y="113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087550"/>
                <a:gridCol w="382850"/>
                <a:gridCol w="404775"/>
                <a:gridCol w="404775"/>
                <a:gridCol w="404775"/>
                <a:gridCol w="404775"/>
                <a:gridCol w="404775"/>
                <a:gridCol w="404775"/>
                <a:gridCol w="404775"/>
                <a:gridCol w="404775"/>
              </a:tblGrid>
              <a:tr h="3158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 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 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 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6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 </a:t>
                      </a:r>
                      <a:endParaRPr b="1" sz="16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9775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397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up_call 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🔼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397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down_call 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🔽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61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inner_call 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🛗</a:t>
                      </a:r>
                      <a:endParaRPr b="1"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00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is_ascending</a:t>
                      </a:r>
                      <a:endParaRPr b="1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7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True</a:t>
                      </a:r>
                      <a:endParaRPr sz="17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51" name="Google Shape;151;p22"/>
          <p:cNvPicPr preferRelativeResize="0"/>
          <p:nvPr/>
        </p:nvPicPr>
        <p:blipFill rotWithShape="1">
          <a:blip r:embed="rId3">
            <a:alphaModFix/>
          </a:blip>
          <a:srcRect b="39769" l="65755" r="0" t="11766"/>
          <a:stretch/>
        </p:blipFill>
        <p:spPr>
          <a:xfrm>
            <a:off x="290350" y="1043746"/>
            <a:ext cx="2678951" cy="375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2969300" y="3879275"/>
            <a:ext cx="6174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여러 상태를 별도의 배열이나 조건문 없이</a:t>
            </a:r>
            <a:endParaRPr sz="17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byte 변수 내에서 효율적으로 제어</a:t>
            </a:r>
            <a:r>
              <a:rPr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할 수 있어 </a:t>
            </a:r>
            <a:endParaRPr sz="17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메모리 사용과 코드 복잡도를 줄임</a:t>
            </a:r>
            <a:endParaRPr sz="17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2340">
                <a:latin typeface="Noto Sans KR"/>
                <a:ea typeface="Noto Sans KR"/>
                <a:cs typeface="Noto Sans KR"/>
                <a:sym typeface="Noto Sans KR"/>
              </a:rPr>
              <a:t>비트 </a:t>
            </a:r>
            <a:r>
              <a:rPr lang="ko" sz="2340"/>
              <a:t>플래그 기반 구조 - 방향 판단</a:t>
            </a:r>
            <a:endParaRPr sz="234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58" name="Google Shape;158;p23"/>
          <p:cNvGraphicFramePr/>
          <p:nvPr/>
        </p:nvGraphicFramePr>
        <p:xfrm>
          <a:off x="309600" y="146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{6AB0B122-8B61-4865-82CD-9A96B7CBC354}</a:tableStyleId>
              </a:tblPr>
              <a:tblGrid>
                <a:gridCol w="1079675"/>
                <a:gridCol w="932000"/>
                <a:gridCol w="932000"/>
                <a:gridCol w="932000"/>
                <a:gridCol w="932000"/>
                <a:gridCol w="932000"/>
                <a:gridCol w="932000"/>
                <a:gridCol w="932000"/>
                <a:gridCol w="932000"/>
              </a:tblGrid>
              <a:tr h="479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3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 </a:t>
                      </a:r>
                      <a:endParaRPr b="1" sz="23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50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4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</a:t>
                      </a:r>
                      <a:endParaRPr b="1" sz="24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506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4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call</a:t>
                      </a:r>
                      <a:endParaRPr b="1" sz="24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</a:t>
                      </a:r>
                      <a:endParaRPr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2500">
                          <a:solidFill>
                            <a:srgbClr val="434343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b="1" sz="2500">
                        <a:solidFill>
                          <a:srgbClr val="434343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</a:tr>
            </a:tbl>
          </a:graphicData>
        </a:graphic>
      </p:graphicFrame>
      <p:sp>
        <p:nvSpPr>
          <p:cNvPr id="159" name="Google Shape;159;p23"/>
          <p:cNvSpPr txBox="1"/>
          <p:nvPr/>
        </p:nvSpPr>
        <p:spPr>
          <a:xfrm>
            <a:off x="-12" y="3713750"/>
            <a:ext cx="9144000" cy="14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아래쪽에 호출이 존재</a:t>
            </a:r>
            <a:r>
              <a:rPr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" sz="1800">
                <a:solidFill>
                  <a:srgbClr val="434343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↔ </a:t>
            </a:r>
            <a:r>
              <a:rPr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call % pos</a:t>
            </a:r>
            <a:endParaRPr sz="18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위쪽에 호출이 존재 </a:t>
            </a:r>
            <a:r>
              <a:rPr lang="ko" sz="1800">
                <a:solidFill>
                  <a:srgbClr val="434343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↔</a:t>
            </a:r>
            <a:r>
              <a:rPr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call &gt; pos</a:t>
            </a:r>
            <a:endParaRPr sz="18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현재 위치에 호출이 존재</a:t>
            </a:r>
            <a:r>
              <a:rPr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" sz="1800">
                <a:solidFill>
                  <a:srgbClr val="434343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↔ </a:t>
            </a:r>
            <a:r>
              <a:rPr lang="ko" sz="1800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call &amp; pos</a:t>
            </a:r>
            <a:endParaRPr sz="1800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0" name="Google Shape;160;p23"/>
          <p:cNvSpPr/>
          <p:nvPr/>
        </p:nvSpPr>
        <p:spPr>
          <a:xfrm>
            <a:off x="2829000" y="3344925"/>
            <a:ext cx="3486000" cy="30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call = up_call | down_call | inner_call</a:t>
            </a:r>
            <a:endParaRPr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4124692" y="983175"/>
            <a:ext cx="894600" cy="3042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434343"/>
                </a:solidFill>
                <a:latin typeface="Noto Sans KR"/>
                <a:ea typeface="Noto Sans KR"/>
                <a:cs typeface="Noto Sans KR"/>
                <a:sym typeface="Noto Sans KR"/>
              </a:rPr>
              <a:t>예시</a:t>
            </a:r>
            <a:endParaRPr b="1">
              <a:solidFill>
                <a:srgbClr val="434343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